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7" r:id="rId6"/>
    <p:sldId id="275" r:id="rId7"/>
    <p:sldId id="276" r:id="rId8"/>
    <p:sldId id="260" r:id="rId9"/>
    <p:sldId id="261" r:id="rId10"/>
    <p:sldId id="262" r:id="rId11"/>
    <p:sldId id="263" r:id="rId12"/>
    <p:sldId id="264" r:id="rId13"/>
    <p:sldId id="265" r:id="rId14"/>
    <p:sldId id="266" r:id="rId15"/>
    <p:sldId id="268" r:id="rId16"/>
    <p:sldId id="269" r:id="rId17"/>
    <p:sldId id="270" r:id="rId18"/>
    <p:sldId id="277" r:id="rId19"/>
    <p:sldId id="278" r:id="rId20"/>
    <p:sldId id="279" r:id="rId21"/>
    <p:sldId id="280" r:id="rId22"/>
    <p:sldId id="271" r:id="rId23"/>
    <p:sldId id="272" r:id="rId24"/>
    <p:sldId id="274" r:id="rId25"/>
    <p:sldId id="273" r:id="rId26"/>
  </p:sldIdLst>
  <p:sldSz cx="14630400" cy="8229600"/>
  <p:notesSz cx="8229600" cy="14630400"/>
  <p:embeddedFontLst>
    <p:embeddedFont>
      <p:font typeface="Bookman Old Style" panose="02050604050505020204" pitchFamily="18"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577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prajpras@gmu.edu" TargetMode="External"/><Relationship Id="rId3" Type="http://schemas.openxmlformats.org/officeDocument/2006/relationships/image" Target="../media/image2.png"/><Relationship Id="rId7" Type="http://schemas.openxmlformats.org/officeDocument/2006/relationships/hyperlink" Target="mailto:dponnada@gmu.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spodishe@gmu.edu" TargetMode="External"/><Relationship Id="rId5" Type="http://schemas.openxmlformats.org/officeDocument/2006/relationships/hyperlink" Target="mailto:apanchan@gmu.edu" TargetMode="External"/><Relationship Id="rId10" Type="http://schemas.openxmlformats.org/officeDocument/2006/relationships/hyperlink" Target="mailto:gpendya@gmu.edu" TargetMode="External"/><Relationship Id="rId4" Type="http://schemas.openxmlformats.org/officeDocument/2006/relationships/hyperlink" Target="mailto:vpasupu2@gmu.edu" TargetMode="External"/><Relationship Id="rId9" Type="http://schemas.openxmlformats.org/officeDocument/2006/relationships/hyperlink" Target="mailto:lsaade@gm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4587" y="581263"/>
            <a:ext cx="7667625" cy="1240631"/>
          </a:xfrm>
          <a:prstGeom prst="rect">
            <a:avLst/>
          </a:prstGeom>
          <a:noFill/>
          <a:ln/>
        </p:spPr>
        <p:txBody>
          <a:bodyPr wrap="square" lIns="0" tIns="0" rIns="0" bIns="0" rtlCol="0" anchor="t"/>
          <a:lstStyle/>
          <a:p>
            <a:pPr marL="0" indent="0" algn="l">
              <a:lnSpc>
                <a:spcPts val="4850"/>
              </a:lnSpc>
              <a:buNone/>
            </a:pPr>
            <a:r>
              <a:rPr lang="en-US" sz="3900" b="1" kern="0" spc="-117" dirty="0">
                <a:solidFill>
                  <a:srgbClr val="FFFFFF"/>
                </a:solidFill>
                <a:latin typeface="Bookman Old Style" panose="02050604050505020204" pitchFamily="18" charset="0"/>
                <a:ea typeface="Overpass Bold" pitchFamily="34" charset="-122"/>
                <a:cs typeface="Times New Roman" panose="02020603050405020304" pitchFamily="18" charset="0"/>
              </a:rPr>
              <a:t>Property Sale Amount Prediction in Connecticut </a:t>
            </a:r>
            <a:endParaRPr lang="en-US" sz="3900" dirty="0">
              <a:latin typeface="Bookman Old Style" panose="02050604050505020204" pitchFamily="18" charset="0"/>
              <a:cs typeface="Times New Roman" panose="02020603050405020304" pitchFamily="18" charset="0"/>
            </a:endParaRPr>
          </a:p>
        </p:txBody>
      </p:sp>
      <p:sp>
        <p:nvSpPr>
          <p:cNvPr id="4" name="Text 1"/>
          <p:cNvSpPr/>
          <p:nvPr/>
        </p:nvSpPr>
        <p:spPr>
          <a:xfrm>
            <a:off x="6224587" y="2138243"/>
            <a:ext cx="7667625" cy="337542"/>
          </a:xfrm>
          <a:prstGeom prst="rect">
            <a:avLst/>
          </a:prstGeom>
          <a:noFill/>
          <a:ln/>
        </p:spPr>
        <p:txBody>
          <a:bodyPr wrap="none" lIns="0" tIns="0" rIns="0" bIns="0" rtlCol="0" anchor="t"/>
          <a:lstStyle/>
          <a:p>
            <a:pPr marL="0" indent="0" algn="l">
              <a:lnSpc>
                <a:spcPts val="2650"/>
              </a:lnSpc>
              <a:buNone/>
            </a:pPr>
            <a:r>
              <a:rPr lang="en-US" sz="1650" b="1" dirty="0">
                <a:solidFill>
                  <a:srgbClr val="E5E0DF"/>
                </a:solidFill>
                <a:latin typeface="Bookman Old Style" panose="02050604050505020204" pitchFamily="18" charset="0"/>
                <a:ea typeface="Overpass" pitchFamily="34" charset="-122"/>
                <a:cs typeface="Overpass" pitchFamily="34" charset="-120"/>
              </a:rPr>
              <a:t>Group 5</a:t>
            </a:r>
            <a:r>
              <a:rPr lang="en-US" sz="1650" dirty="0">
                <a:solidFill>
                  <a:srgbClr val="E5E0DF"/>
                </a:solidFill>
                <a:latin typeface="Bookman Old Style" panose="02050604050505020204" pitchFamily="18" charset="0"/>
                <a:ea typeface="Overpass" pitchFamily="34" charset="-122"/>
                <a:cs typeface="Overpass" pitchFamily="34" charset="-120"/>
              </a:rPr>
              <a:t> : </a:t>
            </a:r>
            <a:endParaRPr lang="en-US" sz="1650" dirty="0">
              <a:latin typeface="Bookman Old Style" panose="02050604050505020204" pitchFamily="18" charset="0"/>
            </a:endParaRPr>
          </a:p>
        </p:txBody>
      </p:sp>
      <p:sp>
        <p:nvSpPr>
          <p:cNvPr id="5" name="Text 2"/>
          <p:cNvSpPr/>
          <p:nvPr/>
        </p:nvSpPr>
        <p:spPr>
          <a:xfrm>
            <a:off x="6224587" y="2712958"/>
            <a:ext cx="7667625"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ookman Old Style" panose="02050604050505020204" pitchFamily="18" charset="0"/>
                <a:ea typeface="Overpass" pitchFamily="34" charset="-122"/>
                <a:cs typeface="Overpass" pitchFamily="34" charset="-120"/>
              </a:rPr>
              <a:t>Venkata Lakshmi Parimala Pasupuleti - </a:t>
            </a:r>
            <a:r>
              <a:rPr lang="en-US" sz="1650" u="sng" dirty="0">
                <a:solidFill>
                  <a:srgbClr val="F20374"/>
                </a:solidFill>
                <a:latin typeface="Bookman Old Style" panose="02050604050505020204" pitchFamily="18" charset="0"/>
                <a:ea typeface="Overpass" pitchFamily="34" charset="-122"/>
                <a:cs typeface="Overpass" pitchFamily="34" charset="-120"/>
                <a:hlinkClick r:id="rId4">
                  <a:extLst>
                    <a:ext uri="{A12FA001-AC4F-418D-AE19-62706E023703}">
                      <ahyp:hlinkClr xmlns:ahyp="http://schemas.microsoft.com/office/drawing/2018/hyperlinkcolor" val="tx"/>
                    </a:ext>
                  </a:extLst>
                </a:hlinkClick>
              </a:rPr>
              <a:t>vpasupu2@gmu.edu</a:t>
            </a:r>
            <a:endParaRPr lang="en-US" sz="1650" dirty="0">
              <a:latin typeface="Bookman Old Style" panose="02050604050505020204" pitchFamily="18" charset="0"/>
            </a:endParaRPr>
          </a:p>
        </p:txBody>
      </p:sp>
      <p:sp>
        <p:nvSpPr>
          <p:cNvPr id="6" name="Text 3"/>
          <p:cNvSpPr/>
          <p:nvPr/>
        </p:nvSpPr>
        <p:spPr>
          <a:xfrm>
            <a:off x="6224587" y="3287673"/>
            <a:ext cx="7667625"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ookman Old Style" panose="02050604050505020204" pitchFamily="18" charset="0"/>
                <a:ea typeface="Overpass" pitchFamily="34" charset="-122"/>
                <a:cs typeface="Overpass" pitchFamily="34" charset="-120"/>
              </a:rPr>
              <a:t>Aravind Panchanathan - </a:t>
            </a:r>
            <a:r>
              <a:rPr lang="en-US" sz="1650" u="sng" dirty="0">
                <a:solidFill>
                  <a:srgbClr val="F20374"/>
                </a:solidFill>
                <a:latin typeface="Bookman Old Style" panose="02050604050505020204" pitchFamily="18" charset="0"/>
                <a:ea typeface="Overpass" pitchFamily="34" charset="-122"/>
                <a:cs typeface="Overpass" pitchFamily="34" charset="-120"/>
                <a:hlinkClick r:id="rId5">
                  <a:extLst>
                    <a:ext uri="{A12FA001-AC4F-418D-AE19-62706E023703}">
                      <ahyp:hlinkClr xmlns:ahyp="http://schemas.microsoft.com/office/drawing/2018/hyperlinkcolor" val="tx"/>
                    </a:ext>
                  </a:extLst>
                </a:hlinkClick>
              </a:rPr>
              <a:t>apanchan@gmu.edu</a:t>
            </a:r>
            <a:endParaRPr lang="en-US" sz="1650" dirty="0">
              <a:latin typeface="Bookman Old Style" panose="02050604050505020204" pitchFamily="18" charset="0"/>
            </a:endParaRPr>
          </a:p>
        </p:txBody>
      </p:sp>
      <p:sp>
        <p:nvSpPr>
          <p:cNvPr id="7" name="Text 4"/>
          <p:cNvSpPr/>
          <p:nvPr/>
        </p:nvSpPr>
        <p:spPr>
          <a:xfrm>
            <a:off x="6224587" y="3862388"/>
            <a:ext cx="7667625"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ookman Old Style" panose="02050604050505020204" pitchFamily="18" charset="0"/>
                <a:ea typeface="Overpass" pitchFamily="34" charset="-122"/>
                <a:cs typeface="Overpass" pitchFamily="34" charset="-120"/>
              </a:rPr>
              <a:t>Sanjay Kumar Podishetty - </a:t>
            </a:r>
            <a:r>
              <a:rPr lang="en-US" sz="1650" u="sng" dirty="0">
                <a:solidFill>
                  <a:srgbClr val="F20374"/>
                </a:solidFill>
                <a:latin typeface="Bookman Old Style" panose="02050604050505020204" pitchFamily="18" charset="0"/>
                <a:ea typeface="Overpass" pitchFamily="34" charset="-122"/>
                <a:cs typeface="Overpass" pitchFamily="34" charset="-120"/>
                <a:hlinkClick r:id="rId6">
                  <a:extLst>
                    <a:ext uri="{A12FA001-AC4F-418D-AE19-62706E023703}">
                      <ahyp:hlinkClr xmlns:ahyp="http://schemas.microsoft.com/office/drawing/2018/hyperlinkcolor" val="tx"/>
                    </a:ext>
                  </a:extLst>
                </a:hlinkClick>
              </a:rPr>
              <a:t>spodishe@gmu.edu</a:t>
            </a:r>
            <a:endParaRPr lang="en-US" sz="1650" dirty="0">
              <a:latin typeface="Bookman Old Style" panose="02050604050505020204" pitchFamily="18" charset="0"/>
            </a:endParaRPr>
          </a:p>
        </p:txBody>
      </p:sp>
      <p:sp>
        <p:nvSpPr>
          <p:cNvPr id="8" name="Text 5"/>
          <p:cNvSpPr/>
          <p:nvPr/>
        </p:nvSpPr>
        <p:spPr>
          <a:xfrm>
            <a:off x="6224587" y="4437102"/>
            <a:ext cx="7667625"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ookman Old Style" panose="02050604050505020204" pitchFamily="18" charset="0"/>
                <a:ea typeface="Overpass" pitchFamily="34" charset="-122"/>
                <a:cs typeface="Overpass" pitchFamily="34" charset="-120"/>
              </a:rPr>
              <a:t>Dinesh Ponnada - </a:t>
            </a:r>
            <a:r>
              <a:rPr lang="en-US" sz="1650" u="sng" dirty="0">
                <a:solidFill>
                  <a:srgbClr val="F20374"/>
                </a:solidFill>
                <a:latin typeface="Bookman Old Style" panose="02050604050505020204" pitchFamily="18" charset="0"/>
                <a:ea typeface="Overpass" pitchFamily="34" charset="-122"/>
                <a:cs typeface="Overpass" pitchFamily="34" charset="-120"/>
                <a:hlinkClick r:id="rId7">
                  <a:extLst>
                    <a:ext uri="{A12FA001-AC4F-418D-AE19-62706E023703}">
                      <ahyp:hlinkClr xmlns:ahyp="http://schemas.microsoft.com/office/drawing/2018/hyperlinkcolor" val="tx"/>
                    </a:ext>
                  </a:extLst>
                </a:hlinkClick>
              </a:rPr>
              <a:t>dponnada@gmu.edu</a:t>
            </a:r>
            <a:endParaRPr lang="en-US" sz="1650" dirty="0">
              <a:latin typeface="Bookman Old Style" panose="02050604050505020204" pitchFamily="18" charset="0"/>
            </a:endParaRPr>
          </a:p>
        </p:txBody>
      </p:sp>
      <p:sp>
        <p:nvSpPr>
          <p:cNvPr id="9" name="Text 6"/>
          <p:cNvSpPr/>
          <p:nvPr/>
        </p:nvSpPr>
        <p:spPr>
          <a:xfrm>
            <a:off x="6224587" y="5011817"/>
            <a:ext cx="7667625"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ookman Old Style" panose="02050604050505020204" pitchFamily="18" charset="0"/>
                <a:ea typeface="Overpass" pitchFamily="34" charset="-122"/>
                <a:cs typeface="Overpass" pitchFamily="34" charset="-120"/>
              </a:rPr>
              <a:t>Pramath Rajprasad Rao - </a:t>
            </a:r>
            <a:r>
              <a:rPr lang="en-US" sz="1650" u="sng" dirty="0">
                <a:solidFill>
                  <a:srgbClr val="F20374"/>
                </a:solidFill>
                <a:latin typeface="Bookman Old Style" panose="02050604050505020204" pitchFamily="18" charset="0"/>
                <a:ea typeface="Overpass" pitchFamily="34" charset="-122"/>
                <a:cs typeface="Overpass" pitchFamily="34" charset="-120"/>
                <a:hlinkClick r:id="rId8">
                  <a:extLst>
                    <a:ext uri="{A12FA001-AC4F-418D-AE19-62706E023703}">
                      <ahyp:hlinkClr xmlns:ahyp="http://schemas.microsoft.com/office/drawing/2018/hyperlinkcolor" val="tx"/>
                    </a:ext>
                  </a:extLst>
                </a:hlinkClick>
              </a:rPr>
              <a:t>prajpras@gmu.edu</a:t>
            </a:r>
            <a:endParaRPr lang="en-US" sz="1650" dirty="0">
              <a:latin typeface="Bookman Old Style" panose="02050604050505020204" pitchFamily="18" charset="0"/>
            </a:endParaRPr>
          </a:p>
        </p:txBody>
      </p:sp>
      <p:sp>
        <p:nvSpPr>
          <p:cNvPr id="10" name="Text 7"/>
          <p:cNvSpPr/>
          <p:nvPr/>
        </p:nvSpPr>
        <p:spPr>
          <a:xfrm>
            <a:off x="6224587" y="5586532"/>
            <a:ext cx="7667625"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ookman Old Style" panose="02050604050505020204" pitchFamily="18" charset="0"/>
                <a:ea typeface="Overpass" pitchFamily="34" charset="-122"/>
                <a:cs typeface="Overpass" pitchFamily="34" charset="-120"/>
              </a:rPr>
              <a:t>Lina Saade - </a:t>
            </a:r>
            <a:r>
              <a:rPr lang="en-US" sz="1650" u="sng" dirty="0">
                <a:solidFill>
                  <a:srgbClr val="F20374"/>
                </a:solidFill>
                <a:latin typeface="Bookman Old Style" panose="02050604050505020204" pitchFamily="18" charset="0"/>
                <a:ea typeface="Overpass" pitchFamily="34" charset="-122"/>
                <a:cs typeface="Overpass" pitchFamily="34" charset="-120"/>
                <a:hlinkClick r:id="rId9">
                  <a:extLst>
                    <a:ext uri="{A12FA001-AC4F-418D-AE19-62706E023703}">
                      <ahyp:hlinkClr xmlns:ahyp="http://schemas.microsoft.com/office/drawing/2018/hyperlinkcolor" val="tx"/>
                    </a:ext>
                  </a:extLst>
                </a:hlinkClick>
              </a:rPr>
              <a:t>lsaade@gmu.edu</a:t>
            </a:r>
            <a:endParaRPr lang="en-US" sz="1650" dirty="0">
              <a:latin typeface="Bookman Old Style" panose="02050604050505020204" pitchFamily="18" charset="0"/>
            </a:endParaRPr>
          </a:p>
        </p:txBody>
      </p:sp>
      <p:sp>
        <p:nvSpPr>
          <p:cNvPr id="11" name="Text 8"/>
          <p:cNvSpPr/>
          <p:nvPr/>
        </p:nvSpPr>
        <p:spPr>
          <a:xfrm>
            <a:off x="6224587" y="6161246"/>
            <a:ext cx="7667625"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ookman Old Style" panose="02050604050505020204" pitchFamily="18" charset="0"/>
                <a:ea typeface="Overpass" pitchFamily="34" charset="-122"/>
                <a:cs typeface="Overpass" pitchFamily="34" charset="-120"/>
              </a:rPr>
              <a:t>Greeshma Priya Pendyala - </a:t>
            </a:r>
            <a:r>
              <a:rPr lang="en-US" sz="1650" u="sng" dirty="0">
                <a:solidFill>
                  <a:srgbClr val="F20374"/>
                </a:solidFill>
                <a:latin typeface="Bookman Old Style" panose="02050604050505020204" pitchFamily="18" charset="0"/>
                <a:ea typeface="Overpass" pitchFamily="34" charset="-122"/>
                <a:cs typeface="Overpass" pitchFamily="34" charset="-120"/>
                <a:hlinkClick r:id="rId10">
                  <a:extLst>
                    <a:ext uri="{A12FA001-AC4F-418D-AE19-62706E023703}">
                      <ahyp:hlinkClr xmlns:ahyp="http://schemas.microsoft.com/office/drawing/2018/hyperlinkcolor" val="tx"/>
                    </a:ext>
                  </a:extLst>
                </a:hlinkClick>
              </a:rPr>
              <a:t>gpendya@gmu.edu</a:t>
            </a:r>
            <a:endParaRPr lang="en-US" sz="1650" dirty="0">
              <a:latin typeface="Bookman Old Style" panose="02050604050505020204" pitchFamily="18" charset="0"/>
            </a:endParaRPr>
          </a:p>
        </p:txBody>
      </p:sp>
      <p:sp>
        <p:nvSpPr>
          <p:cNvPr id="12" name="Text 9"/>
          <p:cNvSpPr/>
          <p:nvPr/>
        </p:nvSpPr>
        <p:spPr>
          <a:xfrm>
            <a:off x="6224587" y="6735961"/>
            <a:ext cx="7667625"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ookman Old Style" panose="02050604050505020204" pitchFamily="18" charset="0"/>
                <a:ea typeface="Overpass" pitchFamily="34" charset="-122"/>
                <a:cs typeface="Overpass" pitchFamily="34" charset="-120"/>
              </a:rPr>
              <a:t>Professor: Lam Phung</a:t>
            </a:r>
            <a:br>
              <a:rPr lang="en-US" sz="1650" dirty="0">
                <a:solidFill>
                  <a:srgbClr val="E5E0DF"/>
                </a:solidFill>
                <a:latin typeface="Bookman Old Style" panose="02050604050505020204" pitchFamily="18" charset="0"/>
                <a:ea typeface="Overpass" pitchFamily="34" charset="-122"/>
                <a:cs typeface="Overpass" pitchFamily="34" charset="-120"/>
              </a:rPr>
            </a:br>
            <a:endParaRPr lang="en-US" sz="1650" dirty="0">
              <a:solidFill>
                <a:srgbClr val="E5E0DF"/>
              </a:solidFill>
              <a:latin typeface="Bookman Old Style" panose="02050604050505020204" pitchFamily="18" charset="0"/>
              <a:ea typeface="Overpass" pitchFamily="34" charset="-122"/>
              <a:cs typeface="Overpass" pitchFamily="34" charset="-120"/>
            </a:endParaRPr>
          </a:p>
          <a:p>
            <a:pPr marL="0" indent="0" algn="l">
              <a:lnSpc>
                <a:spcPts val="2650"/>
              </a:lnSpc>
              <a:buNone/>
            </a:pPr>
            <a:br>
              <a:rPr lang="en-US" sz="1650" dirty="0">
                <a:solidFill>
                  <a:srgbClr val="E5E0DF"/>
                </a:solidFill>
                <a:latin typeface="Bookman Old Style" panose="02050604050505020204" pitchFamily="18" charset="0"/>
                <a:ea typeface="Overpass" pitchFamily="34" charset="-122"/>
              </a:rPr>
            </a:br>
            <a:endParaRPr lang="en-US" sz="1650" dirty="0">
              <a:solidFill>
                <a:srgbClr val="E5E0DF"/>
              </a:solidFill>
              <a:latin typeface="Bookman Old Style" panose="02050604050505020204" pitchFamily="18" charset="0"/>
              <a:ea typeface="Overpass" pitchFamily="34" charset="-122"/>
            </a:endParaRPr>
          </a:p>
          <a:p>
            <a:pPr marL="0" indent="0" algn="l">
              <a:lnSpc>
                <a:spcPts val="2650"/>
              </a:lnSpc>
              <a:buNone/>
            </a:pPr>
            <a:endParaRPr lang="en-US" sz="1650" dirty="0">
              <a:latin typeface="Bookman Old Style" panose="02050604050505020204" pitchFamily="18" charset="0"/>
            </a:endParaRPr>
          </a:p>
        </p:txBody>
      </p:sp>
      <p:sp>
        <p:nvSpPr>
          <p:cNvPr id="13" name="Text 10"/>
          <p:cNvSpPr/>
          <p:nvPr/>
        </p:nvSpPr>
        <p:spPr>
          <a:xfrm>
            <a:off x="6224587" y="7667259"/>
            <a:ext cx="7667625"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ookman Old Style" panose="02050604050505020204" pitchFamily="18" charset="0"/>
                <a:ea typeface="Overpass" pitchFamily="34" charset="-122"/>
                <a:cs typeface="Overpass" pitchFamily="34" charset="-120"/>
              </a:rPr>
              <a:t>Date: May 7, 2025</a:t>
            </a:r>
            <a:endParaRPr lang="en-US" sz="1650" dirty="0">
              <a:latin typeface="Bookman Old Style" panose="02050604050505020204" pitchFamily="18" charset="0"/>
            </a:endParaRPr>
          </a:p>
        </p:txBody>
      </p:sp>
      <p:sp>
        <p:nvSpPr>
          <p:cNvPr id="14" name="Text 10">
            <a:extLst>
              <a:ext uri="{FF2B5EF4-FFF2-40B4-BE49-F238E27FC236}">
                <a16:creationId xmlns:a16="http://schemas.microsoft.com/office/drawing/2014/main" id="{C7C5BF3F-F913-5330-5FC4-AF953BEC4B86}"/>
              </a:ext>
            </a:extLst>
          </p:cNvPr>
          <p:cNvSpPr/>
          <p:nvPr/>
        </p:nvSpPr>
        <p:spPr>
          <a:xfrm>
            <a:off x="6224587" y="7201977"/>
            <a:ext cx="7667625"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Bookman Old Style" panose="02050604050505020204" pitchFamily="18" charset="0"/>
                <a:ea typeface="Overpass" pitchFamily="34" charset="-122"/>
                <a:cs typeface="Overpass" pitchFamily="34" charset="-120"/>
              </a:rPr>
              <a:t>Course: AIT 582 - 003</a:t>
            </a:r>
            <a:endParaRPr lang="en-US" sz="1650" dirty="0">
              <a:latin typeface="Bookman Old Style" panose="0205060405050502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1040" y="649129"/>
            <a:ext cx="8322945" cy="471249"/>
          </a:xfrm>
          <a:prstGeom prst="rect">
            <a:avLst/>
          </a:prstGeom>
          <a:noFill/>
          <a:ln/>
        </p:spPr>
        <p:txBody>
          <a:bodyPr wrap="none" lIns="0" tIns="0" rIns="0" bIns="0" rtlCol="0" anchor="t"/>
          <a:lstStyle/>
          <a:p>
            <a:pPr marL="0" indent="0" algn="l">
              <a:lnSpc>
                <a:spcPts val="3700"/>
              </a:lnSpc>
              <a:buNone/>
            </a:pPr>
            <a:r>
              <a:rPr lang="en-US" sz="2950" b="1" kern="0" spc="-89" dirty="0">
                <a:solidFill>
                  <a:srgbClr val="FFFFFF"/>
                </a:solidFill>
                <a:latin typeface="Bookman Old Style" panose="02050604050505020204" pitchFamily="18" charset="0"/>
                <a:ea typeface="Overpass Bold" pitchFamily="34" charset="-122"/>
                <a:cs typeface="Overpass Bold" pitchFamily="34" charset="-120"/>
              </a:rPr>
              <a:t> Socioeconomic Factors Across Connecticut Towns</a:t>
            </a:r>
            <a:endParaRPr lang="en-US" sz="2950" dirty="0">
              <a:latin typeface="Bookman Old Style" panose="02050604050505020204" pitchFamily="18" charset="0"/>
            </a:endParaRPr>
          </a:p>
        </p:txBody>
      </p:sp>
      <p:sp>
        <p:nvSpPr>
          <p:cNvPr id="3" name="Text 1"/>
          <p:cNvSpPr/>
          <p:nvPr/>
        </p:nvSpPr>
        <p:spPr>
          <a:xfrm>
            <a:off x="701040" y="1320641"/>
            <a:ext cx="13228320" cy="320397"/>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5E0DF"/>
                </a:solidFill>
                <a:latin typeface="Bookman Old Style" panose="02050604050505020204" pitchFamily="18" charset="0"/>
                <a:ea typeface="Overpass" pitchFamily="34" charset="-122"/>
                <a:cs typeface="Overpass" pitchFamily="34" charset="-120"/>
              </a:rPr>
              <a:t>Unemployment Rates</a:t>
            </a:r>
            <a:r>
              <a:rPr lang="en-US" sz="1550" dirty="0">
                <a:solidFill>
                  <a:srgbClr val="E5E0DF"/>
                </a:solidFill>
                <a:latin typeface="Bookman Old Style" panose="02050604050505020204" pitchFamily="18" charset="0"/>
                <a:ea typeface="Overpass" pitchFamily="34" charset="-122"/>
                <a:cs typeface="Overpass" pitchFamily="34" charset="-120"/>
              </a:rPr>
              <a:t>:</a:t>
            </a:r>
            <a:endParaRPr lang="en-US" sz="1550" dirty="0">
              <a:latin typeface="Bookman Old Style" panose="02050604050505020204" pitchFamily="18" charset="0"/>
            </a:endParaRPr>
          </a:p>
        </p:txBody>
      </p:sp>
      <p:sp>
        <p:nvSpPr>
          <p:cNvPr id="4" name="Text 2"/>
          <p:cNvSpPr/>
          <p:nvPr/>
        </p:nvSpPr>
        <p:spPr>
          <a:xfrm>
            <a:off x="701040" y="1711047"/>
            <a:ext cx="13228320" cy="320397"/>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5E0DF"/>
                </a:solidFill>
                <a:latin typeface="Bookman Old Style" panose="02050604050505020204" pitchFamily="18" charset="0"/>
                <a:ea typeface="Overpass" pitchFamily="34" charset="-122"/>
                <a:cs typeface="Overpass" pitchFamily="34" charset="-120"/>
              </a:rPr>
              <a:t>Business Establishments</a:t>
            </a:r>
            <a:r>
              <a:rPr lang="en-US" sz="1550" dirty="0">
                <a:solidFill>
                  <a:srgbClr val="E5E0DF"/>
                </a:solidFill>
                <a:latin typeface="Bookman Old Style" panose="02050604050505020204" pitchFamily="18" charset="0"/>
                <a:ea typeface="Overpass" pitchFamily="34" charset="-122"/>
                <a:cs typeface="Overpass" pitchFamily="34" charset="-120"/>
              </a:rPr>
              <a:t>:</a:t>
            </a:r>
            <a:endParaRPr lang="en-US" sz="1550" dirty="0">
              <a:latin typeface="Bookman Old Style" panose="02050604050505020204" pitchFamily="18" charset="0"/>
            </a:endParaRPr>
          </a:p>
        </p:txBody>
      </p:sp>
      <p:sp>
        <p:nvSpPr>
          <p:cNvPr id="5" name="Text 3"/>
          <p:cNvSpPr/>
          <p:nvPr/>
        </p:nvSpPr>
        <p:spPr>
          <a:xfrm>
            <a:off x="701040" y="2101453"/>
            <a:ext cx="13228320" cy="320397"/>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5E0DF"/>
                </a:solidFill>
                <a:latin typeface="Bookman Old Style" panose="02050604050505020204" pitchFamily="18" charset="0"/>
                <a:ea typeface="Overpass" pitchFamily="34" charset="-122"/>
                <a:cs typeface="Overpass" pitchFamily="34" charset="-120"/>
              </a:rPr>
              <a:t>Employee Wages</a:t>
            </a:r>
            <a:r>
              <a:rPr lang="en-US" sz="1550" dirty="0">
                <a:solidFill>
                  <a:srgbClr val="E5E0DF"/>
                </a:solidFill>
                <a:latin typeface="Bookman Old Style" panose="02050604050505020204" pitchFamily="18" charset="0"/>
                <a:ea typeface="Overpass" pitchFamily="34" charset="-122"/>
                <a:cs typeface="Overpass" pitchFamily="34" charset="-120"/>
              </a:rPr>
              <a:t>:</a:t>
            </a:r>
            <a:endParaRPr lang="en-US" sz="1550" dirty="0">
              <a:latin typeface="Bookman Old Style" panose="02050604050505020204" pitchFamily="18" charset="0"/>
            </a:endParaRPr>
          </a:p>
        </p:txBody>
      </p:sp>
      <p:sp>
        <p:nvSpPr>
          <p:cNvPr id="6" name="Text 4"/>
          <p:cNvSpPr/>
          <p:nvPr/>
        </p:nvSpPr>
        <p:spPr>
          <a:xfrm>
            <a:off x="701040" y="2491859"/>
            <a:ext cx="13228320" cy="320397"/>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E5E0DF"/>
                </a:solidFill>
                <a:latin typeface="Bookman Old Style" panose="02050604050505020204" pitchFamily="18" charset="0"/>
                <a:ea typeface="Overpass" pitchFamily="34" charset="-122"/>
                <a:cs typeface="Overpass" pitchFamily="34" charset="-120"/>
              </a:rPr>
              <a:t>Employee Counts</a:t>
            </a:r>
            <a:r>
              <a:rPr lang="en-US" sz="1550" dirty="0">
                <a:solidFill>
                  <a:srgbClr val="E5E0DF"/>
                </a:solidFill>
                <a:latin typeface="Bookman Old Style" panose="02050604050505020204" pitchFamily="18" charset="0"/>
                <a:ea typeface="Overpass" pitchFamily="34" charset="-122"/>
                <a:cs typeface="Overpass" pitchFamily="34" charset="-120"/>
              </a:rPr>
              <a:t>:</a:t>
            </a:r>
            <a:endParaRPr lang="en-US" sz="1550" dirty="0">
              <a:latin typeface="Bookman Old Style" panose="02050604050505020204" pitchFamily="18" charset="0"/>
            </a:endParaRPr>
          </a:p>
        </p:txBody>
      </p:sp>
      <p:pic>
        <p:nvPicPr>
          <p:cNvPr id="7" name="Image 0" descr="preencoded.png"/>
          <p:cNvPicPr>
            <a:picLocks noChangeAspect="1"/>
          </p:cNvPicPr>
          <p:nvPr/>
        </p:nvPicPr>
        <p:blipFill>
          <a:blip r:embed="rId3"/>
          <a:stretch>
            <a:fillRect/>
          </a:stretch>
        </p:blipFill>
        <p:spPr>
          <a:xfrm>
            <a:off x="-99931" y="2812256"/>
            <a:ext cx="8897592" cy="5004749"/>
          </a:xfrm>
          <a:prstGeom prst="rect">
            <a:avLst/>
          </a:prstGeom>
        </p:spPr>
      </p:pic>
      <p:sp>
        <p:nvSpPr>
          <p:cNvPr id="8" name="Text 5"/>
          <p:cNvSpPr/>
          <p:nvPr/>
        </p:nvSpPr>
        <p:spPr>
          <a:xfrm>
            <a:off x="8938736" y="3107531"/>
            <a:ext cx="4998125" cy="961192"/>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Bookman Old Style" panose="02050604050505020204" pitchFamily="18" charset="0"/>
                <a:ea typeface="Overpass" pitchFamily="34" charset="-122"/>
                <a:cs typeface="Overpass" pitchFamily="34" charset="-120"/>
              </a:rPr>
              <a:t>Higher unemployment observed in northern and interior regions, possibly reducing property demand.</a:t>
            </a:r>
            <a:endParaRPr lang="en-US" sz="1550" dirty="0">
              <a:latin typeface="Bookman Old Style" panose="02050604050505020204" pitchFamily="18" charset="0"/>
            </a:endParaRPr>
          </a:p>
        </p:txBody>
      </p:sp>
      <p:sp>
        <p:nvSpPr>
          <p:cNvPr id="9" name="Text 6"/>
          <p:cNvSpPr/>
          <p:nvPr/>
        </p:nvSpPr>
        <p:spPr>
          <a:xfrm>
            <a:off x="8938736" y="4138732"/>
            <a:ext cx="4998125" cy="640794"/>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Bookman Old Style" panose="02050604050505020204" pitchFamily="18" charset="0"/>
                <a:ea typeface="Overpass" pitchFamily="34" charset="-122"/>
                <a:cs typeface="Overpass" pitchFamily="34" charset="-120"/>
              </a:rPr>
              <a:t>Higher concentration of businesses near coastal areas and major cities, boosting local economies.</a:t>
            </a:r>
            <a:endParaRPr lang="en-US" sz="1550" dirty="0">
              <a:latin typeface="Bookman Old Style" panose="02050604050505020204" pitchFamily="18" charset="0"/>
            </a:endParaRPr>
          </a:p>
        </p:txBody>
      </p:sp>
      <p:sp>
        <p:nvSpPr>
          <p:cNvPr id="10" name="Text 7"/>
          <p:cNvSpPr/>
          <p:nvPr/>
        </p:nvSpPr>
        <p:spPr>
          <a:xfrm>
            <a:off x="8938736" y="4849535"/>
            <a:ext cx="4998125" cy="961192"/>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Bookman Old Style" panose="02050604050505020204" pitchFamily="18" charset="0"/>
                <a:ea typeface="Overpass" pitchFamily="34" charset="-122"/>
                <a:cs typeface="Overpass" pitchFamily="34" charset="-120"/>
              </a:rPr>
              <a:t>Western and southern Connecticut show higher average wages, correlating with higher property values.</a:t>
            </a:r>
            <a:endParaRPr lang="en-US" sz="1550" dirty="0">
              <a:latin typeface="Bookman Old Style" panose="02050604050505020204" pitchFamily="18" charset="0"/>
            </a:endParaRPr>
          </a:p>
        </p:txBody>
      </p:sp>
      <p:sp>
        <p:nvSpPr>
          <p:cNvPr id="11" name="Text 8"/>
          <p:cNvSpPr/>
          <p:nvPr/>
        </p:nvSpPr>
        <p:spPr>
          <a:xfrm>
            <a:off x="8938736" y="5880735"/>
            <a:ext cx="4998125" cy="961192"/>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E0DF"/>
                </a:solidFill>
                <a:latin typeface="Bookman Old Style" panose="02050604050505020204" pitchFamily="18" charset="0"/>
                <a:ea typeface="Overpass" pitchFamily="34" charset="-122"/>
                <a:cs typeface="Overpass" pitchFamily="34" charset="-120"/>
              </a:rPr>
              <a:t>Densely populated urban areas exhibit larger employee counts, supporting stronger housing markets.</a:t>
            </a:r>
            <a:endParaRPr lang="en-US" sz="1550" dirty="0">
              <a:latin typeface="Bookman Old Style" panose="02050604050505020204" pitchFamily="18" charset="0"/>
            </a:endParaRPr>
          </a:p>
        </p:txBody>
      </p:sp>
      <p:sp>
        <p:nvSpPr>
          <p:cNvPr id="12" name="Text 9"/>
          <p:cNvSpPr/>
          <p:nvPr/>
        </p:nvSpPr>
        <p:spPr>
          <a:xfrm>
            <a:off x="701040" y="7259955"/>
            <a:ext cx="13228320" cy="320397"/>
          </a:xfrm>
          <a:prstGeom prst="rect">
            <a:avLst/>
          </a:prstGeom>
          <a:noFill/>
          <a:ln/>
        </p:spPr>
        <p:txBody>
          <a:bodyPr wrap="none" lIns="0" tIns="0" rIns="0" bIns="0" rtlCol="0" anchor="t"/>
          <a:lstStyle/>
          <a:p>
            <a:pPr marL="0" indent="0" algn="l">
              <a:lnSpc>
                <a:spcPts val="2500"/>
              </a:lnSpc>
              <a:buNone/>
            </a:pPr>
            <a:endParaRPr lang="en-US" sz="1550" dirty="0">
              <a:latin typeface="Bookman Old Style" panose="0205060405050502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8042" y="414814"/>
            <a:ext cx="7823002" cy="443746"/>
          </a:xfrm>
          <a:prstGeom prst="rect">
            <a:avLst/>
          </a:prstGeom>
          <a:noFill/>
          <a:ln/>
        </p:spPr>
        <p:txBody>
          <a:bodyPr wrap="none" lIns="0" tIns="0" rIns="0" bIns="0" rtlCol="0" anchor="t"/>
          <a:lstStyle/>
          <a:p>
            <a:pPr marL="0" indent="0" algn="l">
              <a:lnSpc>
                <a:spcPts val="3450"/>
              </a:lnSpc>
              <a:buNone/>
            </a:pPr>
            <a:r>
              <a:rPr lang="en-US" sz="2750" b="1" kern="0" spc="-84" dirty="0">
                <a:solidFill>
                  <a:srgbClr val="FFFFFF"/>
                </a:solidFill>
                <a:latin typeface="Bookman Old Style" panose="02050604050505020204" pitchFamily="18" charset="0"/>
                <a:ea typeface="Overpass Bold" pitchFamily="34" charset="-122"/>
                <a:cs typeface="Overpass Bold" pitchFamily="34" charset="-120"/>
              </a:rPr>
              <a:t> Condo Sales Analysis Based on School Availability</a:t>
            </a:r>
            <a:endParaRPr lang="en-US" sz="2750" dirty="0">
              <a:latin typeface="Bookman Old Style" panose="02050604050505020204" pitchFamily="18" charset="0"/>
            </a:endParaRPr>
          </a:p>
        </p:txBody>
      </p:sp>
      <p:sp>
        <p:nvSpPr>
          <p:cNvPr id="3" name="Shape 1"/>
          <p:cNvSpPr/>
          <p:nvPr/>
        </p:nvSpPr>
        <p:spPr>
          <a:xfrm>
            <a:off x="528042" y="1160264"/>
            <a:ext cx="6711791" cy="1111925"/>
          </a:xfrm>
          <a:prstGeom prst="roundRect">
            <a:avLst>
              <a:gd name="adj" fmla="val 5699"/>
            </a:avLst>
          </a:prstGeom>
          <a:solidFill>
            <a:srgbClr val="7E023C"/>
          </a:solidFill>
          <a:ln w="7620">
            <a:solidFill>
              <a:srgbClr val="971B55"/>
            </a:solidFill>
            <a:prstDash val="solid"/>
          </a:ln>
        </p:spPr>
      </p:sp>
      <p:sp>
        <p:nvSpPr>
          <p:cNvPr id="4" name="Text 2"/>
          <p:cNvSpPr/>
          <p:nvPr/>
        </p:nvSpPr>
        <p:spPr>
          <a:xfrm>
            <a:off x="686514" y="1318736"/>
            <a:ext cx="2543294" cy="221813"/>
          </a:xfrm>
          <a:prstGeom prst="rect">
            <a:avLst/>
          </a:prstGeom>
          <a:noFill/>
          <a:ln/>
        </p:spPr>
        <p:txBody>
          <a:bodyPr wrap="none" lIns="0" tIns="0" rIns="0" bIns="0" rtlCol="0" anchor="t"/>
          <a:lstStyle/>
          <a:p>
            <a:pPr marL="0" indent="0" algn="l">
              <a:lnSpc>
                <a:spcPts val="1700"/>
              </a:lnSpc>
              <a:buNone/>
            </a:pPr>
            <a:r>
              <a:rPr lang="en-US" sz="1350" b="1" kern="0" spc="-42" dirty="0">
                <a:solidFill>
                  <a:srgbClr val="E5E0DF"/>
                </a:solidFill>
                <a:latin typeface="Bookman Old Style" panose="02050604050505020204" pitchFamily="18" charset="0"/>
                <a:ea typeface="Overpass Bold" pitchFamily="34" charset="-122"/>
                <a:cs typeface="Overpass Bold" pitchFamily="34" charset="-120"/>
              </a:rPr>
              <a:t>Higher Assessed and Sale Values</a:t>
            </a:r>
            <a:endParaRPr lang="en-US" sz="1350" dirty="0">
              <a:latin typeface="Bookman Old Style" panose="02050604050505020204" pitchFamily="18" charset="0"/>
            </a:endParaRPr>
          </a:p>
        </p:txBody>
      </p:sp>
      <p:sp>
        <p:nvSpPr>
          <p:cNvPr id="5" name="Text 3"/>
          <p:cNvSpPr/>
          <p:nvPr/>
        </p:nvSpPr>
        <p:spPr>
          <a:xfrm>
            <a:off x="686514" y="1631037"/>
            <a:ext cx="6394847" cy="482679"/>
          </a:xfrm>
          <a:prstGeom prst="rect">
            <a:avLst/>
          </a:prstGeom>
          <a:noFill/>
          <a:ln/>
        </p:spPr>
        <p:txBody>
          <a:bodyPr wrap="square" lIns="0" tIns="0" rIns="0" bIns="0" rtlCol="0" anchor="t"/>
          <a:lstStyle/>
          <a:p>
            <a:pPr marL="0" indent="0" algn="l">
              <a:lnSpc>
                <a:spcPts val="1900"/>
              </a:lnSpc>
              <a:buNone/>
            </a:pPr>
            <a:r>
              <a:rPr lang="en-US" sz="1150" dirty="0">
                <a:solidFill>
                  <a:srgbClr val="E5E0DF"/>
                </a:solidFill>
                <a:latin typeface="Bookman Old Style" panose="02050604050505020204" pitchFamily="18" charset="0"/>
                <a:ea typeface="Overpass" pitchFamily="34" charset="-122"/>
                <a:cs typeface="Overpass" pitchFamily="34" charset="-120"/>
              </a:rPr>
              <a:t>Towns like Fairfield and Stamford report significantly higher condo assessed values and sale prices.</a:t>
            </a:r>
            <a:endParaRPr lang="en-US" sz="1150" dirty="0">
              <a:latin typeface="Bookman Old Style" panose="02050604050505020204" pitchFamily="18" charset="0"/>
            </a:endParaRPr>
          </a:p>
        </p:txBody>
      </p:sp>
      <p:sp>
        <p:nvSpPr>
          <p:cNvPr id="6" name="Shape 4"/>
          <p:cNvSpPr/>
          <p:nvPr/>
        </p:nvSpPr>
        <p:spPr>
          <a:xfrm>
            <a:off x="7390686" y="1160264"/>
            <a:ext cx="6711791" cy="1111925"/>
          </a:xfrm>
          <a:prstGeom prst="roundRect">
            <a:avLst>
              <a:gd name="adj" fmla="val 5699"/>
            </a:avLst>
          </a:prstGeom>
          <a:solidFill>
            <a:srgbClr val="7E023C"/>
          </a:solidFill>
          <a:ln w="7620">
            <a:solidFill>
              <a:srgbClr val="971B55"/>
            </a:solidFill>
            <a:prstDash val="solid"/>
          </a:ln>
        </p:spPr>
      </p:sp>
      <p:sp>
        <p:nvSpPr>
          <p:cNvPr id="7" name="Text 5"/>
          <p:cNvSpPr/>
          <p:nvPr/>
        </p:nvSpPr>
        <p:spPr>
          <a:xfrm>
            <a:off x="7549158" y="1318736"/>
            <a:ext cx="1879878" cy="221813"/>
          </a:xfrm>
          <a:prstGeom prst="rect">
            <a:avLst/>
          </a:prstGeom>
          <a:noFill/>
          <a:ln/>
        </p:spPr>
        <p:txBody>
          <a:bodyPr wrap="none" lIns="0" tIns="0" rIns="0" bIns="0" rtlCol="0" anchor="t"/>
          <a:lstStyle/>
          <a:p>
            <a:pPr marL="0" indent="0" algn="l">
              <a:lnSpc>
                <a:spcPts val="1700"/>
              </a:lnSpc>
              <a:buNone/>
            </a:pPr>
            <a:r>
              <a:rPr lang="en-US" sz="1350" b="1" kern="0" spc="-42" dirty="0">
                <a:solidFill>
                  <a:srgbClr val="E5E0DF"/>
                </a:solidFill>
                <a:latin typeface="Bookman Old Style" panose="02050604050505020204" pitchFamily="18" charset="0"/>
                <a:ea typeface="Overpass Bold" pitchFamily="34" charset="-122"/>
                <a:cs typeface="Overpass Bold" pitchFamily="34" charset="-120"/>
              </a:rPr>
              <a:t>Condo Sale Ratio Trends</a:t>
            </a:r>
            <a:endParaRPr lang="en-US" sz="1350" dirty="0">
              <a:latin typeface="Bookman Old Style" panose="02050604050505020204" pitchFamily="18" charset="0"/>
            </a:endParaRPr>
          </a:p>
        </p:txBody>
      </p:sp>
      <p:sp>
        <p:nvSpPr>
          <p:cNvPr id="8" name="Text 6"/>
          <p:cNvSpPr/>
          <p:nvPr/>
        </p:nvSpPr>
        <p:spPr>
          <a:xfrm>
            <a:off x="7549158" y="1631037"/>
            <a:ext cx="6394847" cy="482679"/>
          </a:xfrm>
          <a:prstGeom prst="rect">
            <a:avLst/>
          </a:prstGeom>
          <a:noFill/>
          <a:ln/>
        </p:spPr>
        <p:txBody>
          <a:bodyPr wrap="square" lIns="0" tIns="0" rIns="0" bIns="0" rtlCol="0" anchor="t"/>
          <a:lstStyle/>
          <a:p>
            <a:pPr marL="0" indent="0" algn="l">
              <a:lnSpc>
                <a:spcPts val="1900"/>
              </a:lnSpc>
              <a:buNone/>
            </a:pPr>
            <a:r>
              <a:rPr lang="en-US" sz="1150" dirty="0">
                <a:solidFill>
                  <a:srgbClr val="E5E0DF"/>
                </a:solidFill>
                <a:latin typeface="Bookman Old Style" panose="02050604050505020204" pitchFamily="18" charset="0"/>
                <a:ea typeface="Overpass" pitchFamily="34" charset="-122"/>
                <a:cs typeface="Overpass" pitchFamily="34" charset="-120"/>
              </a:rPr>
              <a:t>Bridgeport and Waterbury show the highest condo sale ratios, indicating strong buyer demand relative to assessed values.</a:t>
            </a:r>
            <a:endParaRPr lang="en-US" sz="1150" dirty="0">
              <a:latin typeface="Bookman Old Style" panose="02050604050505020204" pitchFamily="18" charset="0"/>
            </a:endParaRPr>
          </a:p>
        </p:txBody>
      </p:sp>
      <p:sp>
        <p:nvSpPr>
          <p:cNvPr id="9" name="Shape 7"/>
          <p:cNvSpPr/>
          <p:nvPr/>
        </p:nvSpPr>
        <p:spPr>
          <a:xfrm>
            <a:off x="528042" y="2423041"/>
            <a:ext cx="6711791" cy="1111925"/>
          </a:xfrm>
          <a:prstGeom prst="roundRect">
            <a:avLst>
              <a:gd name="adj" fmla="val 5699"/>
            </a:avLst>
          </a:prstGeom>
          <a:solidFill>
            <a:srgbClr val="7E023C"/>
          </a:solidFill>
          <a:ln w="7620">
            <a:solidFill>
              <a:srgbClr val="971B55"/>
            </a:solidFill>
            <a:prstDash val="solid"/>
          </a:ln>
        </p:spPr>
      </p:sp>
      <p:sp>
        <p:nvSpPr>
          <p:cNvPr id="10" name="Text 8"/>
          <p:cNvSpPr/>
          <p:nvPr/>
        </p:nvSpPr>
        <p:spPr>
          <a:xfrm>
            <a:off x="686514" y="2581513"/>
            <a:ext cx="1774865" cy="221813"/>
          </a:xfrm>
          <a:prstGeom prst="rect">
            <a:avLst/>
          </a:prstGeom>
          <a:noFill/>
          <a:ln/>
        </p:spPr>
        <p:txBody>
          <a:bodyPr wrap="none" lIns="0" tIns="0" rIns="0" bIns="0" rtlCol="0" anchor="t"/>
          <a:lstStyle/>
          <a:p>
            <a:pPr marL="0" indent="0" algn="l">
              <a:lnSpc>
                <a:spcPts val="1700"/>
              </a:lnSpc>
              <a:buNone/>
            </a:pPr>
            <a:r>
              <a:rPr lang="en-US" sz="1350" b="1" kern="0" spc="-42" dirty="0">
                <a:solidFill>
                  <a:srgbClr val="E5E0DF"/>
                </a:solidFill>
                <a:latin typeface="Bookman Old Style" panose="02050604050505020204" pitchFamily="18" charset="0"/>
                <a:ea typeface="Overpass Bold" pitchFamily="34" charset="-122"/>
                <a:cs typeface="Overpass Bold" pitchFamily="34" charset="-120"/>
              </a:rPr>
              <a:t>Units Sold Distribution</a:t>
            </a:r>
            <a:endParaRPr lang="en-US" sz="1350" dirty="0">
              <a:latin typeface="Bookman Old Style" panose="02050604050505020204" pitchFamily="18" charset="0"/>
            </a:endParaRPr>
          </a:p>
        </p:txBody>
      </p:sp>
      <p:sp>
        <p:nvSpPr>
          <p:cNvPr id="11" name="Text 9"/>
          <p:cNvSpPr/>
          <p:nvPr/>
        </p:nvSpPr>
        <p:spPr>
          <a:xfrm>
            <a:off x="686514" y="2893814"/>
            <a:ext cx="6394847" cy="241340"/>
          </a:xfrm>
          <a:prstGeom prst="rect">
            <a:avLst/>
          </a:prstGeom>
          <a:noFill/>
          <a:ln/>
        </p:spPr>
        <p:txBody>
          <a:bodyPr wrap="none" lIns="0" tIns="0" rIns="0" bIns="0" rtlCol="0" anchor="t"/>
          <a:lstStyle/>
          <a:p>
            <a:pPr marL="0" indent="0" algn="l">
              <a:lnSpc>
                <a:spcPts val="1900"/>
              </a:lnSpc>
              <a:buNone/>
            </a:pPr>
            <a:r>
              <a:rPr lang="en-US" sz="1150" dirty="0">
                <a:solidFill>
                  <a:srgbClr val="E5E0DF"/>
                </a:solidFill>
                <a:latin typeface="Bookman Old Style" panose="02050604050505020204" pitchFamily="18" charset="0"/>
                <a:ea typeface="Overpass" pitchFamily="34" charset="-122"/>
                <a:cs typeface="Overpass" pitchFamily="34" charset="-120"/>
              </a:rPr>
              <a:t>Stamford leads in the number of condos sold, reflecting a highly active condo market.</a:t>
            </a:r>
            <a:endParaRPr lang="en-US" sz="1150" dirty="0">
              <a:latin typeface="Bookman Old Style" panose="02050604050505020204" pitchFamily="18" charset="0"/>
            </a:endParaRPr>
          </a:p>
        </p:txBody>
      </p:sp>
      <p:sp>
        <p:nvSpPr>
          <p:cNvPr id="12" name="Shape 10"/>
          <p:cNvSpPr/>
          <p:nvPr/>
        </p:nvSpPr>
        <p:spPr>
          <a:xfrm>
            <a:off x="7390686" y="2423041"/>
            <a:ext cx="6711791" cy="1111925"/>
          </a:xfrm>
          <a:prstGeom prst="roundRect">
            <a:avLst>
              <a:gd name="adj" fmla="val 5699"/>
            </a:avLst>
          </a:prstGeom>
          <a:solidFill>
            <a:srgbClr val="7E023C"/>
          </a:solidFill>
          <a:ln w="7620">
            <a:solidFill>
              <a:srgbClr val="971B55"/>
            </a:solidFill>
            <a:prstDash val="solid"/>
          </a:ln>
        </p:spPr>
      </p:sp>
      <p:sp>
        <p:nvSpPr>
          <p:cNvPr id="13" name="Text 11"/>
          <p:cNvSpPr/>
          <p:nvPr/>
        </p:nvSpPr>
        <p:spPr>
          <a:xfrm>
            <a:off x="7549158" y="2581513"/>
            <a:ext cx="1931670" cy="221813"/>
          </a:xfrm>
          <a:prstGeom prst="rect">
            <a:avLst/>
          </a:prstGeom>
          <a:noFill/>
          <a:ln/>
        </p:spPr>
        <p:txBody>
          <a:bodyPr wrap="none" lIns="0" tIns="0" rIns="0" bIns="0" rtlCol="0" anchor="t"/>
          <a:lstStyle/>
          <a:p>
            <a:pPr marL="0" indent="0" algn="l">
              <a:lnSpc>
                <a:spcPts val="1700"/>
              </a:lnSpc>
              <a:buNone/>
            </a:pPr>
            <a:r>
              <a:rPr lang="en-US" sz="1350" b="1" kern="0" spc="-42" dirty="0">
                <a:solidFill>
                  <a:srgbClr val="E5E0DF"/>
                </a:solidFill>
                <a:latin typeface="Bookman Old Style" panose="02050604050505020204" pitchFamily="18" charset="0"/>
                <a:ea typeface="Overpass Bold" pitchFamily="34" charset="-122"/>
                <a:cs typeface="Overpass Bold" pitchFamily="34" charset="-120"/>
              </a:rPr>
              <a:t>School Count Correlation</a:t>
            </a:r>
            <a:endParaRPr lang="en-US" sz="1350" dirty="0">
              <a:latin typeface="Bookman Old Style" panose="02050604050505020204" pitchFamily="18" charset="0"/>
            </a:endParaRPr>
          </a:p>
        </p:txBody>
      </p:sp>
      <p:sp>
        <p:nvSpPr>
          <p:cNvPr id="14" name="Text 12"/>
          <p:cNvSpPr/>
          <p:nvPr/>
        </p:nvSpPr>
        <p:spPr>
          <a:xfrm>
            <a:off x="7549158" y="2893814"/>
            <a:ext cx="6394847" cy="482679"/>
          </a:xfrm>
          <a:prstGeom prst="rect">
            <a:avLst/>
          </a:prstGeom>
          <a:noFill/>
          <a:ln/>
        </p:spPr>
        <p:txBody>
          <a:bodyPr wrap="square" lIns="0" tIns="0" rIns="0" bIns="0" rtlCol="0" anchor="t"/>
          <a:lstStyle/>
          <a:p>
            <a:pPr marL="0" indent="0" algn="l">
              <a:lnSpc>
                <a:spcPts val="1900"/>
              </a:lnSpc>
              <a:buNone/>
            </a:pPr>
            <a:r>
              <a:rPr lang="en-US" sz="1150" dirty="0">
                <a:solidFill>
                  <a:srgbClr val="E5E0DF"/>
                </a:solidFill>
                <a:latin typeface="Bookman Old Style" panose="02050604050505020204" pitchFamily="18" charset="0"/>
                <a:ea typeface="Overpass" pitchFamily="34" charset="-122"/>
                <a:cs typeface="Overpass" pitchFamily="34" charset="-120"/>
              </a:rPr>
              <a:t>Towns with a greater number of schools tend to have more vibrant and higher-value condo markets.</a:t>
            </a:r>
            <a:endParaRPr lang="en-US" sz="1150" dirty="0">
              <a:latin typeface="Bookman Old Style" panose="02050604050505020204" pitchFamily="18" charset="0"/>
            </a:endParaRPr>
          </a:p>
        </p:txBody>
      </p:sp>
      <p:pic>
        <p:nvPicPr>
          <p:cNvPr id="15" name="Image 0" descr="preencoded.png"/>
          <p:cNvPicPr>
            <a:picLocks noChangeAspect="1"/>
          </p:cNvPicPr>
          <p:nvPr/>
        </p:nvPicPr>
        <p:blipFill>
          <a:blip r:embed="rId3"/>
          <a:stretch>
            <a:fillRect/>
          </a:stretch>
        </p:blipFill>
        <p:spPr>
          <a:xfrm>
            <a:off x="3229808" y="3609420"/>
            <a:ext cx="8322855" cy="4638627"/>
          </a:xfrm>
          <a:prstGeom prst="rect">
            <a:avLst/>
          </a:prstGeom>
        </p:spPr>
      </p:pic>
      <p:sp>
        <p:nvSpPr>
          <p:cNvPr id="16" name="Text 13"/>
          <p:cNvSpPr/>
          <p:nvPr/>
        </p:nvSpPr>
        <p:spPr>
          <a:xfrm>
            <a:off x="528042" y="7580709"/>
            <a:ext cx="13574316" cy="241340"/>
          </a:xfrm>
          <a:prstGeom prst="rect">
            <a:avLst/>
          </a:prstGeom>
          <a:noFill/>
          <a:ln/>
        </p:spPr>
        <p:txBody>
          <a:bodyPr wrap="none" lIns="0" tIns="0" rIns="0" bIns="0" rtlCol="0" anchor="t"/>
          <a:lstStyle/>
          <a:p>
            <a:pPr marL="0" indent="0" algn="l">
              <a:lnSpc>
                <a:spcPts val="1900"/>
              </a:lnSpc>
              <a:buNone/>
            </a:pPr>
            <a:endParaRPr lang="en-US" sz="1150" dirty="0">
              <a:latin typeface="Bookman Old Style" panose="020506040505050202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0480" y="0"/>
            <a:ext cx="14630400" cy="8229600"/>
          </a:xfrm>
          <a:prstGeom prst="rect">
            <a:avLst/>
          </a:prstGeom>
          <a:solidFill>
            <a:srgbClr val="252222">
              <a:alpha val="80000"/>
            </a:srgbClr>
          </a:solidFill>
          <a:ln/>
        </p:spPr>
      </p:sp>
      <p:sp>
        <p:nvSpPr>
          <p:cNvPr id="4" name="Text 1"/>
          <p:cNvSpPr/>
          <p:nvPr/>
        </p:nvSpPr>
        <p:spPr>
          <a:xfrm>
            <a:off x="636151" y="664369"/>
            <a:ext cx="13358098" cy="363379"/>
          </a:xfrm>
          <a:prstGeom prst="rect">
            <a:avLst/>
          </a:prstGeom>
          <a:noFill/>
          <a:ln/>
        </p:spPr>
        <p:txBody>
          <a:bodyPr wrap="none" lIns="0" tIns="0" rIns="0" bIns="0" rtlCol="0" anchor="t"/>
          <a:lstStyle/>
          <a:p>
            <a:pPr marL="0" indent="0" algn="l">
              <a:lnSpc>
                <a:spcPts val="2850"/>
              </a:lnSpc>
              <a:buNone/>
            </a:pPr>
            <a:r>
              <a:rPr lang="en-US" sz="1750" b="1" dirty="0">
                <a:solidFill>
                  <a:srgbClr val="E5E0DF"/>
                </a:solidFill>
                <a:latin typeface="Bookman Old Style" panose="02050604050505020204" pitchFamily="18" charset="0"/>
                <a:ea typeface="Overpass" pitchFamily="34" charset="-122"/>
                <a:cs typeface="Overpass" pitchFamily="34" charset="-120"/>
              </a:rPr>
              <a:t>Single-Family Home Sale Analysis Based on School Availability</a:t>
            </a:r>
            <a:endParaRPr lang="en-US" sz="1750" dirty="0">
              <a:latin typeface="Bookman Old Style" panose="02050604050505020204" pitchFamily="18" charset="0"/>
            </a:endParaRPr>
          </a:p>
        </p:txBody>
      </p:sp>
      <p:pic>
        <p:nvPicPr>
          <p:cNvPr id="5" name="Image 1" descr="preencoded.png"/>
          <p:cNvPicPr>
            <a:picLocks noChangeAspect="1"/>
          </p:cNvPicPr>
          <p:nvPr/>
        </p:nvPicPr>
        <p:blipFill>
          <a:blip r:embed="rId4"/>
          <a:stretch>
            <a:fillRect/>
          </a:stretch>
        </p:blipFill>
        <p:spPr>
          <a:xfrm>
            <a:off x="636151" y="1156013"/>
            <a:ext cx="8748951" cy="4942155"/>
          </a:xfrm>
          <a:prstGeom prst="rect">
            <a:avLst/>
          </a:prstGeom>
        </p:spPr>
      </p:pic>
      <p:sp>
        <p:nvSpPr>
          <p:cNvPr id="6" name="Text 2"/>
          <p:cNvSpPr/>
          <p:nvPr/>
        </p:nvSpPr>
        <p:spPr>
          <a:xfrm>
            <a:off x="636151" y="6296916"/>
            <a:ext cx="10844649" cy="951585"/>
          </a:xfrm>
          <a:prstGeom prst="rect">
            <a:avLst/>
          </a:prstGeom>
          <a:noFill/>
          <a:ln/>
        </p:spPr>
        <p:txBody>
          <a:bodyPr wrap="square" lIns="0" tIns="0" rIns="0" bIns="0" rtlCol="0" anchor="t"/>
          <a:lstStyle/>
          <a:p>
            <a:pPr algn="l">
              <a:lnSpc>
                <a:spcPts val="2250"/>
              </a:lnSpc>
              <a:buSzPct val="100000"/>
            </a:pPr>
            <a:r>
              <a:rPr lang="en-US" sz="1400" b="1" dirty="0">
                <a:solidFill>
                  <a:srgbClr val="E5E0DF"/>
                </a:solidFill>
                <a:latin typeface="Bookman Old Style" panose="02050604050505020204" pitchFamily="18" charset="0"/>
                <a:ea typeface="Overpass" pitchFamily="34" charset="-122"/>
                <a:cs typeface="Overpass" pitchFamily="34" charset="-120"/>
              </a:rPr>
              <a:t>Units Sold Distribution</a:t>
            </a:r>
            <a:r>
              <a:rPr lang="en-US" sz="1400" dirty="0">
                <a:solidFill>
                  <a:srgbClr val="E5E0DF"/>
                </a:solidFill>
                <a:latin typeface="Bookman Old Style" panose="02050604050505020204" pitchFamily="18" charset="0"/>
                <a:ea typeface="Overpass" pitchFamily="34" charset="-122"/>
                <a:cs typeface="Overpass" pitchFamily="34" charset="-120"/>
              </a:rPr>
              <a:t>:
Waterbury and Stamford recorded the highest number of single-family home sales.</a:t>
            </a:r>
            <a:endParaRPr lang="en-US" sz="1400" dirty="0">
              <a:latin typeface="Bookman Old Style" panose="02050604050505020204" pitchFamily="18" charset="0"/>
            </a:endParaRPr>
          </a:p>
        </p:txBody>
      </p:sp>
      <p:sp>
        <p:nvSpPr>
          <p:cNvPr id="7" name="Text 3"/>
          <p:cNvSpPr/>
          <p:nvPr/>
        </p:nvSpPr>
        <p:spPr>
          <a:xfrm>
            <a:off x="2774454" y="7087831"/>
            <a:ext cx="11535529" cy="1407200"/>
          </a:xfrm>
          <a:prstGeom prst="rect">
            <a:avLst/>
          </a:prstGeom>
          <a:noFill/>
          <a:ln/>
        </p:spPr>
        <p:txBody>
          <a:bodyPr wrap="square" lIns="0" tIns="0" rIns="0" bIns="0" rtlCol="0" anchor="t"/>
          <a:lstStyle/>
          <a:p>
            <a:pPr algn="l">
              <a:lnSpc>
                <a:spcPts val="2250"/>
              </a:lnSpc>
              <a:buSzPct val="100000"/>
            </a:pPr>
            <a:r>
              <a:rPr lang="en-US" sz="1400" b="1" dirty="0">
                <a:solidFill>
                  <a:srgbClr val="E5E0DF"/>
                </a:solidFill>
                <a:latin typeface="Bookman Old Style" panose="02050604050505020204" pitchFamily="18" charset="0"/>
                <a:ea typeface="Overpass" pitchFamily="34" charset="-122"/>
                <a:cs typeface="Overpass" pitchFamily="34" charset="-120"/>
              </a:rPr>
              <a:t>School Presence Influence</a:t>
            </a:r>
            <a:r>
              <a:rPr lang="en-US" sz="1400" dirty="0">
                <a:solidFill>
                  <a:srgbClr val="E5E0DF"/>
                </a:solidFill>
                <a:latin typeface="Bookman Old Style" panose="02050604050505020204" pitchFamily="18" charset="0"/>
                <a:ea typeface="Overpass" pitchFamily="34" charset="-122"/>
                <a:cs typeface="Overpass" pitchFamily="34" charset="-120"/>
              </a:rPr>
              <a:t>:
Towns with more schools generally have better sales performance and higher average prices, supporting the role of educational infrastructure in boosting real estate markets.</a:t>
            </a:r>
            <a:endParaRPr lang="en-US" sz="1400" dirty="0">
              <a:latin typeface="Bookman Old Style" panose="02050604050505020204" pitchFamily="18" charset="0"/>
            </a:endParaRPr>
          </a:p>
        </p:txBody>
      </p:sp>
      <p:sp>
        <p:nvSpPr>
          <p:cNvPr id="8" name="Text 4"/>
          <p:cNvSpPr/>
          <p:nvPr/>
        </p:nvSpPr>
        <p:spPr>
          <a:xfrm>
            <a:off x="10021252" y="1353637"/>
            <a:ext cx="3972997" cy="1163479"/>
          </a:xfrm>
          <a:prstGeom prst="rect">
            <a:avLst/>
          </a:prstGeom>
          <a:noFill/>
          <a:ln/>
        </p:spPr>
        <p:txBody>
          <a:bodyPr wrap="square" lIns="0" tIns="0" rIns="0" bIns="0" rtlCol="0" anchor="t"/>
          <a:lstStyle/>
          <a:p>
            <a:pPr algn="l">
              <a:lnSpc>
                <a:spcPts val="2250"/>
              </a:lnSpc>
              <a:buSzPct val="100000"/>
            </a:pPr>
            <a:r>
              <a:rPr lang="en-US" sz="1400" b="1" dirty="0">
                <a:solidFill>
                  <a:srgbClr val="E5E0DF"/>
                </a:solidFill>
                <a:latin typeface="Bookman Old Style" panose="02050604050505020204" pitchFamily="18" charset="0"/>
                <a:ea typeface="Overpass" pitchFamily="34" charset="-122"/>
                <a:cs typeface="Overpass" pitchFamily="34" charset="-120"/>
              </a:rPr>
              <a:t>Higher Valuations</a:t>
            </a:r>
            <a:r>
              <a:rPr lang="en-US" sz="1400" dirty="0">
                <a:solidFill>
                  <a:srgbClr val="E5E0DF"/>
                </a:solidFill>
                <a:latin typeface="Bookman Old Style" panose="02050604050505020204" pitchFamily="18" charset="0"/>
                <a:ea typeface="Overpass" pitchFamily="34" charset="-122"/>
                <a:cs typeface="Overpass" pitchFamily="34" charset="-120"/>
              </a:rPr>
              <a:t>:
Stamford and Fairfield show the highest assessed and sale values for single-family homes among all towns.</a:t>
            </a:r>
            <a:endParaRPr lang="en-US" sz="1400" dirty="0">
              <a:latin typeface="Bookman Old Style" panose="02050604050505020204" pitchFamily="18" charset="0"/>
            </a:endParaRPr>
          </a:p>
        </p:txBody>
      </p:sp>
      <p:sp>
        <p:nvSpPr>
          <p:cNvPr id="9" name="Text 5"/>
          <p:cNvSpPr/>
          <p:nvPr/>
        </p:nvSpPr>
        <p:spPr>
          <a:xfrm>
            <a:off x="10021253" y="3136682"/>
            <a:ext cx="4578668" cy="1717039"/>
          </a:xfrm>
          <a:prstGeom prst="rect">
            <a:avLst/>
          </a:prstGeom>
          <a:noFill/>
          <a:ln/>
        </p:spPr>
        <p:txBody>
          <a:bodyPr wrap="square" lIns="0" tIns="0" rIns="0" bIns="0" rtlCol="0" anchor="t"/>
          <a:lstStyle/>
          <a:p>
            <a:pPr algn="l">
              <a:lnSpc>
                <a:spcPts val="2250"/>
              </a:lnSpc>
              <a:buSzPct val="100000"/>
            </a:pPr>
            <a:r>
              <a:rPr lang="en-US" sz="1400" b="1" dirty="0">
                <a:solidFill>
                  <a:srgbClr val="E5E0DF"/>
                </a:solidFill>
                <a:latin typeface="Bookman Old Style" panose="02050604050505020204" pitchFamily="18" charset="0"/>
                <a:ea typeface="Overpass" pitchFamily="34" charset="-122"/>
                <a:cs typeface="Overpass" pitchFamily="34" charset="-120"/>
              </a:rPr>
              <a:t>Sale Ratios Vary</a:t>
            </a:r>
            <a:r>
              <a:rPr lang="en-US" sz="1400" dirty="0">
                <a:solidFill>
                  <a:srgbClr val="E5E0DF"/>
                </a:solidFill>
                <a:latin typeface="Bookman Old Style" panose="02050604050505020204" pitchFamily="18" charset="0"/>
                <a:ea typeface="Overpass" pitchFamily="34" charset="-122"/>
                <a:cs typeface="Overpass" pitchFamily="34" charset="-120"/>
              </a:rPr>
              <a:t>:
Towns like Stratford and Waterbury show higher sale ratios, indicating homes are selling above or close to assessed value.</a:t>
            </a:r>
            <a:endParaRPr lang="en-US" sz="1400" dirty="0">
              <a:latin typeface="Bookman Old Style" panose="02050604050505020204" pitchFamily="18" charset="0"/>
            </a:endParaRPr>
          </a:p>
        </p:txBody>
      </p:sp>
      <p:sp>
        <p:nvSpPr>
          <p:cNvPr id="10" name="Text 6"/>
          <p:cNvSpPr/>
          <p:nvPr/>
        </p:nvSpPr>
        <p:spPr>
          <a:xfrm>
            <a:off x="10028753" y="3849767"/>
            <a:ext cx="3972997" cy="290870"/>
          </a:xfrm>
          <a:prstGeom prst="rect">
            <a:avLst/>
          </a:prstGeom>
          <a:noFill/>
          <a:ln/>
        </p:spPr>
        <p:txBody>
          <a:bodyPr wrap="none" lIns="0" tIns="0" rIns="0" bIns="0" rtlCol="0" anchor="t"/>
          <a:lstStyle/>
          <a:p>
            <a:pPr marL="0" indent="0" algn="l">
              <a:lnSpc>
                <a:spcPts val="2250"/>
              </a:lnSpc>
              <a:buNone/>
            </a:pPr>
            <a:endParaRPr lang="en-US" sz="1400" dirty="0">
              <a:latin typeface="Bookman Old Style" panose="02050604050505020204" pitchFamily="18" charset="0"/>
            </a:endParaRPr>
          </a:p>
        </p:txBody>
      </p:sp>
      <p:sp>
        <p:nvSpPr>
          <p:cNvPr id="11" name="Text 7"/>
          <p:cNvSpPr/>
          <p:nvPr/>
        </p:nvSpPr>
        <p:spPr>
          <a:xfrm>
            <a:off x="636151" y="7193994"/>
            <a:ext cx="4276606" cy="534591"/>
          </a:xfrm>
          <a:prstGeom prst="rect">
            <a:avLst/>
          </a:prstGeom>
          <a:noFill/>
          <a:ln/>
        </p:spPr>
        <p:txBody>
          <a:bodyPr wrap="none" lIns="0" tIns="0" rIns="0" bIns="0" rtlCol="0" anchor="t"/>
          <a:lstStyle/>
          <a:p>
            <a:pPr marL="0" indent="0" algn="l">
              <a:lnSpc>
                <a:spcPts val="4200"/>
              </a:lnSpc>
              <a:buNone/>
            </a:pPr>
            <a:endParaRPr lang="en-US" sz="3350" dirty="0">
              <a:latin typeface="Bookman Old Style" panose="020506040505050202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07087" y="528757"/>
            <a:ext cx="13616226" cy="231815"/>
          </a:xfrm>
          <a:prstGeom prst="rect">
            <a:avLst/>
          </a:prstGeom>
          <a:noFill/>
          <a:ln/>
        </p:spPr>
        <p:txBody>
          <a:bodyPr wrap="none" lIns="0" tIns="0" rIns="0" bIns="0" rtlCol="0" anchor="t"/>
          <a:lstStyle/>
          <a:p>
            <a:pPr marL="0" indent="0" algn="l">
              <a:lnSpc>
                <a:spcPts val="1800"/>
              </a:lnSpc>
              <a:buNone/>
            </a:pPr>
            <a:r>
              <a:rPr lang="en-US" sz="1100" b="1" dirty="0">
                <a:solidFill>
                  <a:srgbClr val="E5E0DF"/>
                </a:solidFill>
                <a:latin typeface="Bookman Old Style" panose="02050604050505020204" pitchFamily="18" charset="0"/>
                <a:ea typeface="Overpass" pitchFamily="34" charset="-122"/>
                <a:cs typeface="Overpass" pitchFamily="34" charset="-120"/>
              </a:rPr>
              <a:t>Impact of Healthcare Facilities on Property Sales</a:t>
            </a:r>
            <a:endParaRPr lang="en-US" sz="1100" dirty="0">
              <a:latin typeface="Bookman Old Style" panose="02050604050505020204" pitchFamily="18" charset="0"/>
            </a:endParaRPr>
          </a:p>
        </p:txBody>
      </p:sp>
      <p:sp>
        <p:nvSpPr>
          <p:cNvPr id="3" name="Shape 1"/>
          <p:cNvSpPr/>
          <p:nvPr/>
        </p:nvSpPr>
        <p:spPr>
          <a:xfrm>
            <a:off x="507087" y="923568"/>
            <a:ext cx="6735723" cy="1068467"/>
          </a:xfrm>
          <a:prstGeom prst="roundRect">
            <a:avLst>
              <a:gd name="adj" fmla="val 5696"/>
            </a:avLst>
          </a:prstGeom>
          <a:solidFill>
            <a:srgbClr val="7E023C"/>
          </a:solidFill>
          <a:ln w="7620">
            <a:solidFill>
              <a:srgbClr val="971B55"/>
            </a:solidFill>
            <a:prstDash val="solid"/>
          </a:ln>
        </p:spPr>
      </p:sp>
      <p:sp>
        <p:nvSpPr>
          <p:cNvPr id="4" name="Text 2"/>
          <p:cNvSpPr/>
          <p:nvPr/>
        </p:nvSpPr>
        <p:spPr>
          <a:xfrm>
            <a:off x="659487" y="1075968"/>
            <a:ext cx="2077283" cy="213122"/>
          </a:xfrm>
          <a:prstGeom prst="rect">
            <a:avLst/>
          </a:prstGeom>
          <a:noFill/>
          <a:ln/>
        </p:spPr>
        <p:txBody>
          <a:bodyPr wrap="none" lIns="0" tIns="0" rIns="0" bIns="0" rtlCol="0" anchor="t"/>
          <a:lstStyle/>
          <a:p>
            <a:pPr marL="0" indent="0" algn="l">
              <a:lnSpc>
                <a:spcPts val="1650"/>
              </a:lnSpc>
              <a:buNone/>
            </a:pPr>
            <a:r>
              <a:rPr lang="en-US" sz="1300" b="1" kern="0" spc="-40" dirty="0">
                <a:solidFill>
                  <a:srgbClr val="E5E0DF"/>
                </a:solidFill>
                <a:latin typeface="Bookman Old Style" panose="02050604050505020204" pitchFamily="18" charset="0"/>
                <a:ea typeface="Overpass Bold" pitchFamily="34" charset="-122"/>
                <a:cs typeface="Overpass Bold" pitchFamily="34" charset="-120"/>
              </a:rPr>
              <a:t>Healthcare Facilities Impact</a:t>
            </a:r>
            <a:endParaRPr lang="en-US" sz="1300" dirty="0">
              <a:latin typeface="Bookman Old Style" panose="02050604050505020204" pitchFamily="18" charset="0"/>
            </a:endParaRPr>
          </a:p>
        </p:txBody>
      </p:sp>
      <p:sp>
        <p:nvSpPr>
          <p:cNvPr id="5" name="Text 3"/>
          <p:cNvSpPr/>
          <p:nvPr/>
        </p:nvSpPr>
        <p:spPr>
          <a:xfrm>
            <a:off x="659487" y="1376005"/>
            <a:ext cx="6430923" cy="463629"/>
          </a:xfrm>
          <a:prstGeom prst="rect">
            <a:avLst/>
          </a:prstGeom>
          <a:noFill/>
          <a:ln/>
        </p:spPr>
        <p:txBody>
          <a:bodyPr wrap="square" lIns="0" tIns="0" rIns="0" bIns="0" rtlCol="0" anchor="t"/>
          <a:lstStyle/>
          <a:p>
            <a:pPr marL="0" indent="0" algn="l">
              <a:lnSpc>
                <a:spcPts val="1800"/>
              </a:lnSpc>
              <a:buNone/>
            </a:pPr>
            <a:r>
              <a:rPr lang="en-US" sz="1100" dirty="0">
                <a:solidFill>
                  <a:srgbClr val="E5E0DF"/>
                </a:solidFill>
                <a:latin typeface="Bookman Old Style" panose="02050604050505020204" pitchFamily="18" charset="0"/>
                <a:ea typeface="Overpass" pitchFamily="34" charset="-122"/>
                <a:cs typeface="Overpass" pitchFamily="34" charset="-120"/>
              </a:rPr>
              <a:t>Towns with more healthcare facilities generally had higher assessed values and sale amounts for single-family homes.</a:t>
            </a:r>
            <a:endParaRPr lang="en-US" sz="1100" dirty="0">
              <a:latin typeface="Bookman Old Style" panose="02050604050505020204" pitchFamily="18" charset="0"/>
            </a:endParaRPr>
          </a:p>
        </p:txBody>
      </p:sp>
      <p:sp>
        <p:nvSpPr>
          <p:cNvPr id="6" name="Shape 4"/>
          <p:cNvSpPr/>
          <p:nvPr/>
        </p:nvSpPr>
        <p:spPr>
          <a:xfrm>
            <a:off x="7387590" y="923568"/>
            <a:ext cx="6735723" cy="1068467"/>
          </a:xfrm>
          <a:prstGeom prst="roundRect">
            <a:avLst>
              <a:gd name="adj" fmla="val 5696"/>
            </a:avLst>
          </a:prstGeom>
          <a:solidFill>
            <a:srgbClr val="7E023C"/>
          </a:solidFill>
          <a:ln w="7620">
            <a:solidFill>
              <a:srgbClr val="971B55"/>
            </a:solidFill>
            <a:prstDash val="solid"/>
          </a:ln>
        </p:spPr>
      </p:sp>
      <p:sp>
        <p:nvSpPr>
          <p:cNvPr id="7" name="Text 5"/>
          <p:cNvSpPr/>
          <p:nvPr/>
        </p:nvSpPr>
        <p:spPr>
          <a:xfrm>
            <a:off x="7539990" y="1075968"/>
            <a:ext cx="3088838" cy="213122"/>
          </a:xfrm>
          <a:prstGeom prst="rect">
            <a:avLst/>
          </a:prstGeom>
          <a:noFill/>
          <a:ln/>
        </p:spPr>
        <p:txBody>
          <a:bodyPr wrap="none" lIns="0" tIns="0" rIns="0" bIns="0" rtlCol="0" anchor="t"/>
          <a:lstStyle/>
          <a:p>
            <a:pPr marL="0" indent="0" algn="l">
              <a:lnSpc>
                <a:spcPts val="1650"/>
              </a:lnSpc>
              <a:buNone/>
            </a:pPr>
            <a:r>
              <a:rPr lang="en-US" sz="1300" b="1" kern="0" spc="-40" dirty="0">
                <a:solidFill>
                  <a:srgbClr val="E5E0DF"/>
                </a:solidFill>
                <a:latin typeface="Bookman Old Style" panose="02050604050505020204" pitchFamily="18" charset="0"/>
                <a:ea typeface="Overpass Bold" pitchFamily="34" charset="-122"/>
                <a:cs typeface="Overpass Bold" pitchFamily="34" charset="-120"/>
              </a:rPr>
              <a:t>Strong Values in Stamford and Bloomfield</a:t>
            </a:r>
            <a:endParaRPr lang="en-US" sz="1300" dirty="0">
              <a:latin typeface="Bookman Old Style" panose="02050604050505020204" pitchFamily="18" charset="0"/>
            </a:endParaRPr>
          </a:p>
        </p:txBody>
      </p:sp>
      <p:sp>
        <p:nvSpPr>
          <p:cNvPr id="8" name="Text 6"/>
          <p:cNvSpPr/>
          <p:nvPr/>
        </p:nvSpPr>
        <p:spPr>
          <a:xfrm>
            <a:off x="7539990" y="1376005"/>
            <a:ext cx="6430923" cy="463629"/>
          </a:xfrm>
          <a:prstGeom prst="rect">
            <a:avLst/>
          </a:prstGeom>
          <a:noFill/>
          <a:ln/>
        </p:spPr>
        <p:txBody>
          <a:bodyPr wrap="square" lIns="0" tIns="0" rIns="0" bIns="0" rtlCol="0" anchor="t"/>
          <a:lstStyle/>
          <a:p>
            <a:pPr marL="0" indent="0" algn="l">
              <a:lnSpc>
                <a:spcPts val="1800"/>
              </a:lnSpc>
              <a:buNone/>
            </a:pPr>
            <a:r>
              <a:rPr lang="en-US" sz="1100" dirty="0">
                <a:solidFill>
                  <a:srgbClr val="E5E0DF"/>
                </a:solidFill>
                <a:latin typeface="Bookman Old Style" panose="02050604050505020204" pitchFamily="18" charset="0"/>
                <a:ea typeface="Overpass" pitchFamily="34" charset="-122"/>
                <a:cs typeface="Overpass" pitchFamily="34" charset="-120"/>
              </a:rPr>
              <a:t>Stamford and Bloomfield showed particularly strong property values linked with better healthcare access.</a:t>
            </a:r>
            <a:endParaRPr lang="en-US" sz="1100" dirty="0">
              <a:latin typeface="Bookman Old Style" panose="02050604050505020204" pitchFamily="18" charset="0"/>
            </a:endParaRPr>
          </a:p>
        </p:txBody>
      </p:sp>
      <p:sp>
        <p:nvSpPr>
          <p:cNvPr id="9" name="Shape 7"/>
          <p:cNvSpPr/>
          <p:nvPr/>
        </p:nvSpPr>
        <p:spPr>
          <a:xfrm>
            <a:off x="507087" y="2136815"/>
            <a:ext cx="6735723" cy="1068467"/>
          </a:xfrm>
          <a:prstGeom prst="roundRect">
            <a:avLst>
              <a:gd name="adj" fmla="val 5696"/>
            </a:avLst>
          </a:prstGeom>
          <a:solidFill>
            <a:srgbClr val="7E023C"/>
          </a:solidFill>
          <a:ln w="7620">
            <a:solidFill>
              <a:srgbClr val="971B55"/>
            </a:solidFill>
            <a:prstDash val="solid"/>
          </a:ln>
        </p:spPr>
      </p:sp>
      <p:sp>
        <p:nvSpPr>
          <p:cNvPr id="10" name="Text 8"/>
          <p:cNvSpPr/>
          <p:nvPr/>
        </p:nvSpPr>
        <p:spPr>
          <a:xfrm>
            <a:off x="659487" y="2289215"/>
            <a:ext cx="1704618" cy="213122"/>
          </a:xfrm>
          <a:prstGeom prst="rect">
            <a:avLst/>
          </a:prstGeom>
          <a:noFill/>
          <a:ln/>
        </p:spPr>
        <p:txBody>
          <a:bodyPr wrap="none" lIns="0" tIns="0" rIns="0" bIns="0" rtlCol="0" anchor="t"/>
          <a:lstStyle/>
          <a:p>
            <a:pPr marL="0" indent="0" algn="l">
              <a:lnSpc>
                <a:spcPts val="1650"/>
              </a:lnSpc>
              <a:buNone/>
            </a:pPr>
            <a:r>
              <a:rPr lang="en-US" sz="1300" b="1" kern="0" spc="-40" dirty="0">
                <a:solidFill>
                  <a:srgbClr val="E5E0DF"/>
                </a:solidFill>
                <a:latin typeface="Bookman Old Style" panose="02050604050505020204" pitchFamily="18" charset="0"/>
                <a:ea typeface="Overpass Bold" pitchFamily="34" charset="-122"/>
                <a:cs typeface="Overpass Bold" pitchFamily="34" charset="-120"/>
              </a:rPr>
              <a:t>Higher Sale Ratios</a:t>
            </a:r>
            <a:endParaRPr lang="en-US" sz="1300" dirty="0">
              <a:latin typeface="Bookman Old Style" panose="02050604050505020204" pitchFamily="18" charset="0"/>
            </a:endParaRPr>
          </a:p>
        </p:txBody>
      </p:sp>
      <p:sp>
        <p:nvSpPr>
          <p:cNvPr id="11" name="Text 9"/>
          <p:cNvSpPr/>
          <p:nvPr/>
        </p:nvSpPr>
        <p:spPr>
          <a:xfrm>
            <a:off x="659487" y="2589252"/>
            <a:ext cx="6430923" cy="463629"/>
          </a:xfrm>
          <a:prstGeom prst="rect">
            <a:avLst/>
          </a:prstGeom>
          <a:noFill/>
          <a:ln/>
        </p:spPr>
        <p:txBody>
          <a:bodyPr wrap="square" lIns="0" tIns="0" rIns="0" bIns="0" rtlCol="0" anchor="t"/>
          <a:lstStyle/>
          <a:p>
            <a:pPr marL="0" indent="0" algn="l">
              <a:lnSpc>
                <a:spcPts val="1800"/>
              </a:lnSpc>
              <a:buNone/>
            </a:pPr>
            <a:r>
              <a:rPr lang="en-US" sz="1100" dirty="0">
                <a:solidFill>
                  <a:srgbClr val="E5E0DF"/>
                </a:solidFill>
                <a:latin typeface="Bookman Old Style" panose="02050604050505020204" pitchFamily="18" charset="0"/>
                <a:ea typeface="Overpass" pitchFamily="34" charset="-122"/>
                <a:cs typeface="Overpass" pitchFamily="34" charset="-120"/>
              </a:rPr>
              <a:t>Towns with higher healthcare facility counts also recorded higher houses sold and sale ratios compared to others.</a:t>
            </a:r>
            <a:endParaRPr lang="en-US" sz="1100" dirty="0">
              <a:latin typeface="Bookman Old Style" panose="02050604050505020204" pitchFamily="18" charset="0"/>
            </a:endParaRPr>
          </a:p>
        </p:txBody>
      </p:sp>
      <p:sp>
        <p:nvSpPr>
          <p:cNvPr id="12" name="Shape 10"/>
          <p:cNvSpPr/>
          <p:nvPr/>
        </p:nvSpPr>
        <p:spPr>
          <a:xfrm>
            <a:off x="7387590" y="2136815"/>
            <a:ext cx="6735723" cy="1068467"/>
          </a:xfrm>
          <a:prstGeom prst="roundRect">
            <a:avLst>
              <a:gd name="adj" fmla="val 5696"/>
            </a:avLst>
          </a:prstGeom>
          <a:solidFill>
            <a:srgbClr val="7E023C"/>
          </a:solidFill>
          <a:ln w="7620">
            <a:solidFill>
              <a:srgbClr val="971B55"/>
            </a:solidFill>
            <a:prstDash val="solid"/>
          </a:ln>
        </p:spPr>
      </p:sp>
      <p:sp>
        <p:nvSpPr>
          <p:cNvPr id="13" name="Text 11"/>
          <p:cNvSpPr/>
          <p:nvPr/>
        </p:nvSpPr>
        <p:spPr>
          <a:xfrm>
            <a:off x="7539990" y="2289215"/>
            <a:ext cx="2374940" cy="213122"/>
          </a:xfrm>
          <a:prstGeom prst="rect">
            <a:avLst/>
          </a:prstGeom>
          <a:noFill/>
          <a:ln/>
        </p:spPr>
        <p:txBody>
          <a:bodyPr wrap="none" lIns="0" tIns="0" rIns="0" bIns="0" rtlCol="0" anchor="t"/>
          <a:lstStyle/>
          <a:p>
            <a:pPr marL="0" indent="0" algn="l">
              <a:lnSpc>
                <a:spcPts val="1650"/>
              </a:lnSpc>
              <a:buNone/>
            </a:pPr>
            <a:r>
              <a:rPr lang="en-US" sz="1300" b="1" kern="0" spc="-40" dirty="0">
                <a:solidFill>
                  <a:srgbClr val="E5E0DF"/>
                </a:solidFill>
                <a:latin typeface="Bookman Old Style" panose="02050604050505020204" pitchFamily="18" charset="0"/>
                <a:ea typeface="Overpass Bold" pitchFamily="34" charset="-122"/>
                <a:cs typeface="Overpass Bold" pitchFamily="34" charset="-120"/>
              </a:rPr>
              <a:t>Positive Influence of Healthcare</a:t>
            </a:r>
            <a:endParaRPr lang="en-US" sz="1300" dirty="0">
              <a:latin typeface="Bookman Old Style" panose="02050604050505020204" pitchFamily="18" charset="0"/>
            </a:endParaRPr>
          </a:p>
        </p:txBody>
      </p:sp>
      <p:sp>
        <p:nvSpPr>
          <p:cNvPr id="14" name="Text 12"/>
          <p:cNvSpPr/>
          <p:nvPr/>
        </p:nvSpPr>
        <p:spPr>
          <a:xfrm>
            <a:off x="7539990" y="2589252"/>
            <a:ext cx="6430923" cy="231815"/>
          </a:xfrm>
          <a:prstGeom prst="rect">
            <a:avLst/>
          </a:prstGeom>
          <a:noFill/>
          <a:ln/>
        </p:spPr>
        <p:txBody>
          <a:bodyPr wrap="none" lIns="0" tIns="0" rIns="0" bIns="0" rtlCol="0" anchor="t"/>
          <a:lstStyle/>
          <a:p>
            <a:pPr marL="0" indent="0" algn="l">
              <a:lnSpc>
                <a:spcPts val="1800"/>
              </a:lnSpc>
              <a:buNone/>
            </a:pPr>
            <a:r>
              <a:rPr lang="en-US" sz="1100" dirty="0">
                <a:solidFill>
                  <a:srgbClr val="E5E0DF"/>
                </a:solidFill>
                <a:latin typeface="Bookman Old Style" panose="02050604050505020204" pitchFamily="18" charset="0"/>
                <a:ea typeface="Overpass" pitchFamily="34" charset="-122"/>
                <a:cs typeface="Overpass" pitchFamily="34" charset="-120"/>
              </a:rPr>
              <a:t>Suggests that proximity to healthcare positively influences real estate demand and property prices.</a:t>
            </a:r>
            <a:endParaRPr lang="en-US" sz="1100" dirty="0">
              <a:latin typeface="Bookman Old Style" panose="02050604050505020204" pitchFamily="18" charset="0"/>
            </a:endParaRPr>
          </a:p>
        </p:txBody>
      </p:sp>
      <p:pic>
        <p:nvPicPr>
          <p:cNvPr id="15" name="Image 0" descr="preencoded.png"/>
          <p:cNvPicPr>
            <a:picLocks noChangeAspect="1"/>
          </p:cNvPicPr>
          <p:nvPr/>
        </p:nvPicPr>
        <p:blipFill>
          <a:blip r:embed="rId3"/>
          <a:stretch>
            <a:fillRect/>
          </a:stretch>
        </p:blipFill>
        <p:spPr>
          <a:xfrm>
            <a:off x="3098800" y="3219954"/>
            <a:ext cx="9245600" cy="5343045"/>
          </a:xfrm>
          <a:prstGeom prst="rect">
            <a:avLst/>
          </a:prstGeom>
        </p:spPr>
      </p:pic>
      <p:sp>
        <p:nvSpPr>
          <p:cNvPr id="16" name="Text 13"/>
          <p:cNvSpPr/>
          <p:nvPr/>
        </p:nvSpPr>
        <p:spPr>
          <a:xfrm>
            <a:off x="507087" y="7407831"/>
            <a:ext cx="3409236" cy="426006"/>
          </a:xfrm>
          <a:prstGeom prst="rect">
            <a:avLst/>
          </a:prstGeom>
          <a:noFill/>
          <a:ln/>
        </p:spPr>
        <p:txBody>
          <a:bodyPr wrap="none" lIns="0" tIns="0" rIns="0" bIns="0" rtlCol="0" anchor="t"/>
          <a:lstStyle/>
          <a:p>
            <a:pPr marL="0" indent="0" algn="l">
              <a:lnSpc>
                <a:spcPts val="3350"/>
              </a:lnSpc>
              <a:buNone/>
            </a:pPr>
            <a:endParaRPr lang="en-US" sz="2650" dirty="0">
              <a:latin typeface="Bookman Old Style" panose="020506040505050202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64475" y="589717"/>
            <a:ext cx="13501449" cy="258128"/>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Bookman Old Style" panose="02050604050505020204" pitchFamily="18" charset="0"/>
                <a:ea typeface="Overpass" pitchFamily="34" charset="-122"/>
                <a:cs typeface="Overpass" pitchFamily="34" charset="-120"/>
              </a:rPr>
              <a:t>Impact of Healthcare Facilities on Condo Sales</a:t>
            </a:r>
            <a:endParaRPr lang="en-US" sz="1250" dirty="0">
              <a:latin typeface="Bookman Old Style" panose="02050604050505020204" pitchFamily="18" charset="0"/>
            </a:endParaRPr>
          </a:p>
        </p:txBody>
      </p:sp>
      <p:sp>
        <p:nvSpPr>
          <p:cNvPr id="3" name="Shape 1"/>
          <p:cNvSpPr/>
          <p:nvPr/>
        </p:nvSpPr>
        <p:spPr>
          <a:xfrm>
            <a:off x="564475" y="1210747"/>
            <a:ext cx="362903" cy="362903"/>
          </a:xfrm>
          <a:prstGeom prst="roundRect">
            <a:avLst>
              <a:gd name="adj" fmla="val 18669"/>
            </a:avLst>
          </a:prstGeom>
          <a:solidFill>
            <a:srgbClr val="7E023C"/>
          </a:solidFill>
          <a:ln w="7620">
            <a:solidFill>
              <a:srgbClr val="971B55"/>
            </a:solidFill>
            <a:prstDash val="solid"/>
          </a:ln>
        </p:spPr>
      </p:sp>
      <p:sp>
        <p:nvSpPr>
          <p:cNvPr id="4" name="Text 2"/>
          <p:cNvSpPr/>
          <p:nvPr/>
        </p:nvSpPr>
        <p:spPr>
          <a:xfrm>
            <a:off x="632103" y="1249918"/>
            <a:ext cx="227647" cy="284559"/>
          </a:xfrm>
          <a:prstGeom prst="rect">
            <a:avLst/>
          </a:prstGeom>
          <a:noFill/>
          <a:ln/>
        </p:spPr>
        <p:txBody>
          <a:bodyPr wrap="none" lIns="0" tIns="0" rIns="0" bIns="0" rtlCol="0" anchor="t"/>
          <a:lstStyle/>
          <a:p>
            <a:pPr marL="0" indent="0" algn="ctr">
              <a:lnSpc>
                <a:spcPts val="1750"/>
              </a:lnSpc>
              <a:buNone/>
            </a:pPr>
            <a:r>
              <a:rPr lang="en-US" sz="1750" b="1" kern="0" spc="-54" dirty="0">
                <a:solidFill>
                  <a:srgbClr val="E5E0DF"/>
                </a:solidFill>
                <a:latin typeface="Bookman Old Style" panose="02050604050505020204" pitchFamily="18" charset="0"/>
                <a:ea typeface="Overpass Bold" pitchFamily="34" charset="-122"/>
                <a:cs typeface="Overpass Bold" pitchFamily="34" charset="-120"/>
              </a:rPr>
              <a:t>1</a:t>
            </a:r>
            <a:endParaRPr lang="en-US" sz="1750" dirty="0">
              <a:latin typeface="Bookman Old Style" panose="02050604050505020204" pitchFamily="18" charset="0"/>
            </a:endParaRPr>
          </a:p>
        </p:txBody>
      </p:sp>
      <p:sp>
        <p:nvSpPr>
          <p:cNvPr id="5" name="Text 3"/>
          <p:cNvSpPr/>
          <p:nvPr/>
        </p:nvSpPr>
        <p:spPr>
          <a:xfrm>
            <a:off x="1088588" y="1210747"/>
            <a:ext cx="3161824" cy="237173"/>
          </a:xfrm>
          <a:prstGeom prst="rect">
            <a:avLst/>
          </a:prstGeom>
          <a:noFill/>
          <a:ln/>
        </p:spPr>
        <p:txBody>
          <a:bodyPr wrap="none" lIns="0" tIns="0" rIns="0" bIns="0" rtlCol="0" anchor="t"/>
          <a:lstStyle/>
          <a:p>
            <a:pPr marL="0" indent="0" algn="l">
              <a:lnSpc>
                <a:spcPts val="1850"/>
              </a:lnSpc>
              <a:buNone/>
            </a:pPr>
            <a:r>
              <a:rPr lang="en-US" sz="1450" b="1" kern="0" spc="-45" dirty="0">
                <a:solidFill>
                  <a:srgbClr val="E5E0DF"/>
                </a:solidFill>
                <a:latin typeface="Bookman Old Style" panose="02050604050505020204" pitchFamily="18" charset="0"/>
                <a:ea typeface="Overpass Bold" pitchFamily="34" charset="-122"/>
                <a:cs typeface="Overpass Bold" pitchFamily="34" charset="-120"/>
              </a:rPr>
              <a:t>Condo Values Soar in Healthcare Hubs</a:t>
            </a:r>
            <a:endParaRPr lang="en-US" sz="1450" dirty="0">
              <a:latin typeface="Bookman Old Style" panose="02050604050505020204" pitchFamily="18" charset="0"/>
            </a:endParaRPr>
          </a:p>
        </p:txBody>
      </p:sp>
      <p:sp>
        <p:nvSpPr>
          <p:cNvPr id="6" name="Text 4"/>
          <p:cNvSpPr/>
          <p:nvPr/>
        </p:nvSpPr>
        <p:spPr>
          <a:xfrm>
            <a:off x="1088588" y="1544598"/>
            <a:ext cx="3868936" cy="774383"/>
          </a:xfrm>
          <a:prstGeom prst="rect">
            <a:avLst/>
          </a:prstGeom>
          <a:noFill/>
          <a:ln/>
        </p:spPr>
        <p:txBody>
          <a:bodyPr wrap="square" lIns="0" tIns="0" rIns="0" bIns="0" rtlCol="0" anchor="t"/>
          <a:lstStyle/>
          <a:p>
            <a:pPr marL="0" indent="0" algn="l">
              <a:lnSpc>
                <a:spcPts val="2000"/>
              </a:lnSpc>
              <a:buNone/>
            </a:pPr>
            <a:r>
              <a:rPr lang="en-US" sz="1250" dirty="0">
                <a:solidFill>
                  <a:srgbClr val="E5E0DF"/>
                </a:solidFill>
                <a:latin typeface="Bookman Old Style" panose="02050604050505020204" pitchFamily="18" charset="0"/>
                <a:ea typeface="Overpass" pitchFamily="34" charset="-122"/>
                <a:cs typeface="Overpass" pitchFamily="34" charset="-120"/>
              </a:rPr>
              <a:t>Towns like Stamford and Bloomfield, with abundant healthcare facilities, see sky-high condo assessed values and sale prices.</a:t>
            </a:r>
            <a:endParaRPr lang="en-US" sz="1250" dirty="0">
              <a:latin typeface="Bookman Old Style" panose="02050604050505020204" pitchFamily="18" charset="0"/>
            </a:endParaRPr>
          </a:p>
        </p:txBody>
      </p:sp>
      <p:sp>
        <p:nvSpPr>
          <p:cNvPr id="7" name="Shape 5"/>
          <p:cNvSpPr/>
          <p:nvPr/>
        </p:nvSpPr>
        <p:spPr>
          <a:xfrm>
            <a:off x="5118735" y="1210747"/>
            <a:ext cx="362903" cy="362903"/>
          </a:xfrm>
          <a:prstGeom prst="roundRect">
            <a:avLst>
              <a:gd name="adj" fmla="val 18669"/>
            </a:avLst>
          </a:prstGeom>
          <a:solidFill>
            <a:srgbClr val="7E023C"/>
          </a:solidFill>
          <a:ln w="7620">
            <a:solidFill>
              <a:srgbClr val="971B55"/>
            </a:solidFill>
            <a:prstDash val="solid"/>
          </a:ln>
        </p:spPr>
      </p:sp>
      <p:sp>
        <p:nvSpPr>
          <p:cNvPr id="8" name="Text 6"/>
          <p:cNvSpPr/>
          <p:nvPr/>
        </p:nvSpPr>
        <p:spPr>
          <a:xfrm>
            <a:off x="5186363" y="1249918"/>
            <a:ext cx="227647" cy="284559"/>
          </a:xfrm>
          <a:prstGeom prst="rect">
            <a:avLst/>
          </a:prstGeom>
          <a:noFill/>
          <a:ln/>
        </p:spPr>
        <p:txBody>
          <a:bodyPr wrap="none" lIns="0" tIns="0" rIns="0" bIns="0" rtlCol="0" anchor="t"/>
          <a:lstStyle/>
          <a:p>
            <a:pPr marL="0" indent="0" algn="ctr">
              <a:lnSpc>
                <a:spcPts val="1750"/>
              </a:lnSpc>
              <a:buNone/>
            </a:pPr>
            <a:r>
              <a:rPr lang="en-US" sz="1750" b="1" kern="0" spc="-54" dirty="0">
                <a:solidFill>
                  <a:srgbClr val="E5E0DF"/>
                </a:solidFill>
                <a:latin typeface="Bookman Old Style" panose="02050604050505020204" pitchFamily="18" charset="0"/>
                <a:ea typeface="Overpass Bold" pitchFamily="34" charset="-122"/>
                <a:cs typeface="Overpass Bold" pitchFamily="34" charset="-120"/>
              </a:rPr>
              <a:t>2</a:t>
            </a:r>
            <a:endParaRPr lang="en-US" sz="1750" dirty="0">
              <a:latin typeface="Bookman Old Style" panose="02050604050505020204" pitchFamily="18" charset="0"/>
            </a:endParaRPr>
          </a:p>
        </p:txBody>
      </p:sp>
      <p:sp>
        <p:nvSpPr>
          <p:cNvPr id="9" name="Text 7"/>
          <p:cNvSpPr/>
          <p:nvPr/>
        </p:nvSpPr>
        <p:spPr>
          <a:xfrm>
            <a:off x="5642848" y="1210747"/>
            <a:ext cx="2945011" cy="237173"/>
          </a:xfrm>
          <a:prstGeom prst="rect">
            <a:avLst/>
          </a:prstGeom>
          <a:noFill/>
          <a:ln/>
        </p:spPr>
        <p:txBody>
          <a:bodyPr wrap="none" lIns="0" tIns="0" rIns="0" bIns="0" rtlCol="0" anchor="t"/>
          <a:lstStyle/>
          <a:p>
            <a:pPr marL="0" indent="0" algn="l">
              <a:lnSpc>
                <a:spcPts val="1850"/>
              </a:lnSpc>
              <a:buNone/>
            </a:pPr>
            <a:r>
              <a:rPr lang="en-US" sz="1450" b="1" kern="0" spc="-45" dirty="0">
                <a:solidFill>
                  <a:srgbClr val="E5E0DF"/>
                </a:solidFill>
                <a:latin typeface="Bookman Old Style" panose="02050604050505020204" pitchFamily="18" charset="0"/>
                <a:ea typeface="Overpass Bold" pitchFamily="34" charset="-122"/>
                <a:cs typeface="Overpass Bold" pitchFamily="34" charset="-120"/>
              </a:rPr>
              <a:t>Brisk Condo Sales in Healthy Towns</a:t>
            </a:r>
            <a:endParaRPr lang="en-US" sz="1450" dirty="0">
              <a:latin typeface="Bookman Old Style" panose="02050604050505020204" pitchFamily="18" charset="0"/>
            </a:endParaRPr>
          </a:p>
        </p:txBody>
      </p:sp>
      <p:sp>
        <p:nvSpPr>
          <p:cNvPr id="10" name="Text 8"/>
          <p:cNvSpPr/>
          <p:nvPr/>
        </p:nvSpPr>
        <p:spPr>
          <a:xfrm>
            <a:off x="5642848" y="1544598"/>
            <a:ext cx="3868936" cy="774383"/>
          </a:xfrm>
          <a:prstGeom prst="rect">
            <a:avLst/>
          </a:prstGeom>
          <a:noFill/>
          <a:ln/>
        </p:spPr>
        <p:txBody>
          <a:bodyPr wrap="square" lIns="0" tIns="0" rIns="0" bIns="0" rtlCol="0" anchor="t"/>
          <a:lstStyle/>
          <a:p>
            <a:pPr marL="0" indent="0" algn="l">
              <a:lnSpc>
                <a:spcPts val="2000"/>
              </a:lnSpc>
              <a:buNone/>
            </a:pPr>
            <a:r>
              <a:rPr lang="en-US" sz="1250" dirty="0">
                <a:solidFill>
                  <a:srgbClr val="E5E0DF"/>
                </a:solidFill>
                <a:latin typeface="Bookman Old Style" panose="02050604050505020204" pitchFamily="18" charset="0"/>
                <a:ea typeface="Overpass" pitchFamily="34" charset="-122"/>
                <a:cs typeface="Overpass" pitchFamily="34" charset="-120"/>
              </a:rPr>
              <a:t>Condo sales ratios and the number of units sold are significantly higher in areas with greater healthcare access.</a:t>
            </a:r>
            <a:endParaRPr lang="en-US" sz="1250" dirty="0">
              <a:latin typeface="Bookman Old Style" panose="02050604050505020204" pitchFamily="18" charset="0"/>
            </a:endParaRPr>
          </a:p>
        </p:txBody>
      </p:sp>
      <p:sp>
        <p:nvSpPr>
          <p:cNvPr id="11" name="Shape 9"/>
          <p:cNvSpPr/>
          <p:nvPr/>
        </p:nvSpPr>
        <p:spPr>
          <a:xfrm>
            <a:off x="450651" y="3751897"/>
            <a:ext cx="362903" cy="362903"/>
          </a:xfrm>
          <a:prstGeom prst="roundRect">
            <a:avLst>
              <a:gd name="adj" fmla="val 18669"/>
            </a:avLst>
          </a:prstGeom>
          <a:solidFill>
            <a:srgbClr val="7E023C"/>
          </a:solidFill>
          <a:ln w="7620">
            <a:solidFill>
              <a:srgbClr val="971B55"/>
            </a:solidFill>
            <a:prstDash val="solid"/>
          </a:ln>
        </p:spPr>
      </p:sp>
      <p:sp>
        <p:nvSpPr>
          <p:cNvPr id="12" name="Text 10"/>
          <p:cNvSpPr/>
          <p:nvPr/>
        </p:nvSpPr>
        <p:spPr>
          <a:xfrm>
            <a:off x="515491" y="3830241"/>
            <a:ext cx="227647" cy="284559"/>
          </a:xfrm>
          <a:prstGeom prst="rect">
            <a:avLst/>
          </a:prstGeom>
          <a:noFill/>
          <a:ln/>
        </p:spPr>
        <p:txBody>
          <a:bodyPr wrap="none" lIns="0" tIns="0" rIns="0" bIns="0" rtlCol="0" anchor="t"/>
          <a:lstStyle/>
          <a:p>
            <a:pPr marL="0" indent="0" algn="ctr">
              <a:lnSpc>
                <a:spcPts val="1750"/>
              </a:lnSpc>
              <a:buNone/>
            </a:pPr>
            <a:r>
              <a:rPr lang="en-US" sz="1750" b="1" kern="0" spc="-54" dirty="0">
                <a:solidFill>
                  <a:srgbClr val="E5E0DF"/>
                </a:solidFill>
                <a:latin typeface="Bookman Old Style" panose="02050604050505020204" pitchFamily="18" charset="0"/>
                <a:ea typeface="Overpass Bold" pitchFamily="34" charset="-122"/>
                <a:cs typeface="Overpass Bold" pitchFamily="34" charset="-120"/>
              </a:rPr>
              <a:t>3</a:t>
            </a:r>
            <a:endParaRPr lang="en-US" sz="1750" dirty="0">
              <a:latin typeface="Bookman Old Style" panose="02050604050505020204" pitchFamily="18" charset="0"/>
            </a:endParaRPr>
          </a:p>
        </p:txBody>
      </p:sp>
      <p:sp>
        <p:nvSpPr>
          <p:cNvPr id="13" name="Text 11"/>
          <p:cNvSpPr/>
          <p:nvPr/>
        </p:nvSpPr>
        <p:spPr>
          <a:xfrm>
            <a:off x="963918" y="3799540"/>
            <a:ext cx="2698790" cy="237173"/>
          </a:xfrm>
          <a:prstGeom prst="rect">
            <a:avLst/>
          </a:prstGeom>
          <a:noFill/>
          <a:ln/>
        </p:spPr>
        <p:txBody>
          <a:bodyPr wrap="none" lIns="0" tIns="0" rIns="0" bIns="0" rtlCol="0" anchor="t"/>
          <a:lstStyle/>
          <a:p>
            <a:pPr marL="0" indent="0" algn="l">
              <a:lnSpc>
                <a:spcPts val="1850"/>
              </a:lnSpc>
              <a:buNone/>
            </a:pPr>
            <a:r>
              <a:rPr lang="en-US" sz="1450" b="1" kern="0" spc="-45" dirty="0">
                <a:solidFill>
                  <a:srgbClr val="E5E0DF"/>
                </a:solidFill>
                <a:latin typeface="Bookman Old Style" panose="02050604050505020204" pitchFamily="18" charset="0"/>
                <a:ea typeface="Overpass Bold" pitchFamily="34" charset="-122"/>
                <a:cs typeface="Overpass Bold" pitchFamily="34" charset="-120"/>
              </a:rPr>
              <a:t>Healthcare Fuels Condo Demand</a:t>
            </a:r>
            <a:endParaRPr lang="en-US" sz="1450" dirty="0">
              <a:latin typeface="Bookman Old Style" panose="02050604050505020204" pitchFamily="18" charset="0"/>
            </a:endParaRPr>
          </a:p>
        </p:txBody>
      </p:sp>
      <p:sp>
        <p:nvSpPr>
          <p:cNvPr id="14" name="Text 12"/>
          <p:cNvSpPr/>
          <p:nvPr/>
        </p:nvSpPr>
        <p:spPr>
          <a:xfrm>
            <a:off x="963918" y="4185493"/>
            <a:ext cx="3868936" cy="774383"/>
          </a:xfrm>
          <a:prstGeom prst="rect">
            <a:avLst/>
          </a:prstGeom>
          <a:noFill/>
          <a:ln/>
        </p:spPr>
        <p:txBody>
          <a:bodyPr wrap="square" lIns="0" tIns="0" rIns="0" bIns="0" rtlCol="0" anchor="t"/>
          <a:lstStyle/>
          <a:p>
            <a:pPr marL="0" indent="0" algn="l">
              <a:lnSpc>
                <a:spcPts val="2000"/>
              </a:lnSpc>
              <a:buNone/>
            </a:pPr>
            <a:r>
              <a:rPr lang="en-US" sz="1250" dirty="0">
                <a:solidFill>
                  <a:srgbClr val="E5E0DF"/>
                </a:solidFill>
                <a:latin typeface="Bookman Old Style" panose="02050604050505020204" pitchFamily="18" charset="0"/>
                <a:ea typeface="Overpass" pitchFamily="34" charset="-122"/>
                <a:cs typeface="Overpass" pitchFamily="34" charset="-120"/>
              </a:rPr>
              <a:t>The presence of robust healthcare infrastructure appears to drive strong real estate activity and property values for condos.</a:t>
            </a:r>
            <a:endParaRPr lang="en-US" sz="1250" dirty="0">
              <a:latin typeface="Bookman Old Style" panose="02050604050505020204" pitchFamily="18" charset="0"/>
            </a:endParaRPr>
          </a:p>
        </p:txBody>
      </p:sp>
      <p:sp>
        <p:nvSpPr>
          <p:cNvPr id="15" name="Shape 13"/>
          <p:cNvSpPr/>
          <p:nvPr/>
        </p:nvSpPr>
        <p:spPr>
          <a:xfrm>
            <a:off x="496847" y="5792033"/>
            <a:ext cx="362903" cy="362903"/>
          </a:xfrm>
          <a:prstGeom prst="roundRect">
            <a:avLst>
              <a:gd name="adj" fmla="val 18669"/>
            </a:avLst>
          </a:prstGeom>
          <a:solidFill>
            <a:srgbClr val="7E023C"/>
          </a:solidFill>
          <a:ln w="7620">
            <a:solidFill>
              <a:srgbClr val="971B55"/>
            </a:solidFill>
            <a:prstDash val="solid"/>
          </a:ln>
        </p:spPr>
      </p:sp>
      <p:sp>
        <p:nvSpPr>
          <p:cNvPr id="16" name="Text 14"/>
          <p:cNvSpPr/>
          <p:nvPr/>
        </p:nvSpPr>
        <p:spPr>
          <a:xfrm>
            <a:off x="532011" y="5870377"/>
            <a:ext cx="227647" cy="284559"/>
          </a:xfrm>
          <a:prstGeom prst="rect">
            <a:avLst/>
          </a:prstGeom>
          <a:noFill/>
          <a:ln/>
        </p:spPr>
        <p:txBody>
          <a:bodyPr wrap="none" lIns="0" tIns="0" rIns="0" bIns="0" rtlCol="0" anchor="t"/>
          <a:lstStyle/>
          <a:p>
            <a:pPr marL="0" indent="0" algn="ctr">
              <a:lnSpc>
                <a:spcPts val="1750"/>
              </a:lnSpc>
              <a:buNone/>
            </a:pPr>
            <a:r>
              <a:rPr lang="en-US" sz="1750" b="1" kern="0" spc="-54" dirty="0">
                <a:solidFill>
                  <a:srgbClr val="E5E0DF"/>
                </a:solidFill>
                <a:latin typeface="Bookman Old Style" panose="02050604050505020204" pitchFamily="18" charset="0"/>
                <a:ea typeface="Overpass Bold" pitchFamily="34" charset="-122"/>
                <a:cs typeface="Overpass Bold" pitchFamily="34" charset="-120"/>
              </a:rPr>
              <a:t>4</a:t>
            </a:r>
            <a:endParaRPr lang="en-US" sz="1750" dirty="0">
              <a:latin typeface="Bookman Old Style" panose="02050604050505020204" pitchFamily="18" charset="0"/>
            </a:endParaRPr>
          </a:p>
        </p:txBody>
      </p:sp>
      <p:sp>
        <p:nvSpPr>
          <p:cNvPr id="17" name="Text 15"/>
          <p:cNvSpPr/>
          <p:nvPr/>
        </p:nvSpPr>
        <p:spPr>
          <a:xfrm>
            <a:off x="927378" y="5792033"/>
            <a:ext cx="3079313" cy="237173"/>
          </a:xfrm>
          <a:prstGeom prst="rect">
            <a:avLst/>
          </a:prstGeom>
          <a:noFill/>
          <a:ln/>
        </p:spPr>
        <p:txBody>
          <a:bodyPr wrap="none" lIns="0" tIns="0" rIns="0" bIns="0" rtlCol="0" anchor="t"/>
          <a:lstStyle/>
          <a:p>
            <a:pPr marL="0" indent="0" algn="l">
              <a:lnSpc>
                <a:spcPts val="1850"/>
              </a:lnSpc>
              <a:buNone/>
            </a:pPr>
            <a:r>
              <a:rPr lang="en-US" sz="1450" b="1" kern="0" spc="-45" dirty="0">
                <a:solidFill>
                  <a:srgbClr val="E5E0DF"/>
                </a:solidFill>
                <a:latin typeface="Bookman Old Style" panose="02050604050505020204" pitchFamily="18" charset="0"/>
                <a:ea typeface="Overpass Bold" pitchFamily="34" charset="-122"/>
                <a:cs typeface="Overpass Bold" pitchFamily="34" charset="-120"/>
              </a:rPr>
              <a:t>Healthcare Matters for Condo Buyers</a:t>
            </a:r>
            <a:endParaRPr lang="en-US" sz="1450" dirty="0">
              <a:latin typeface="Bookman Old Style" panose="02050604050505020204" pitchFamily="18" charset="0"/>
            </a:endParaRPr>
          </a:p>
        </p:txBody>
      </p:sp>
      <p:sp>
        <p:nvSpPr>
          <p:cNvPr id="18" name="Text 16"/>
          <p:cNvSpPr/>
          <p:nvPr/>
        </p:nvSpPr>
        <p:spPr>
          <a:xfrm>
            <a:off x="927378" y="6277173"/>
            <a:ext cx="12977336" cy="258128"/>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Bookman Old Style" panose="02050604050505020204" pitchFamily="18" charset="0"/>
                <a:ea typeface="Overpass" pitchFamily="34" charset="-122"/>
                <a:cs typeface="Overpass" pitchFamily="34" charset="-120"/>
              </a:rPr>
              <a:t>Convenient access to healthcare is an important </a:t>
            </a:r>
          </a:p>
          <a:p>
            <a:pPr marL="0" indent="0" algn="l">
              <a:lnSpc>
                <a:spcPts val="2000"/>
              </a:lnSpc>
              <a:buNone/>
            </a:pPr>
            <a:r>
              <a:rPr lang="en-US" sz="1250" dirty="0">
                <a:solidFill>
                  <a:srgbClr val="E5E0DF"/>
                </a:solidFill>
                <a:latin typeface="Bookman Old Style" panose="02050604050505020204" pitchFamily="18" charset="0"/>
                <a:ea typeface="Overpass" pitchFamily="34" charset="-122"/>
                <a:cs typeface="Overpass" pitchFamily="34" charset="-120"/>
              </a:rPr>
              <a:t>socioeconomic factor that shapes condo market trends.</a:t>
            </a:r>
            <a:endParaRPr lang="en-US" sz="1250" dirty="0">
              <a:latin typeface="Bookman Old Style" panose="02050604050505020204" pitchFamily="18" charset="0"/>
            </a:endParaRPr>
          </a:p>
        </p:txBody>
      </p:sp>
      <p:pic>
        <p:nvPicPr>
          <p:cNvPr id="19" name="Image 0" descr="preencoded.png"/>
          <p:cNvPicPr>
            <a:picLocks noChangeAspect="1"/>
          </p:cNvPicPr>
          <p:nvPr/>
        </p:nvPicPr>
        <p:blipFill>
          <a:blip r:embed="rId3"/>
          <a:stretch>
            <a:fillRect/>
          </a:stretch>
        </p:blipFill>
        <p:spPr>
          <a:xfrm>
            <a:off x="5037113" y="2415659"/>
            <a:ext cx="9377339" cy="53262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60559" y="518993"/>
            <a:ext cx="4440912" cy="555069"/>
          </a:xfrm>
          <a:prstGeom prst="rect">
            <a:avLst/>
          </a:prstGeom>
          <a:noFill/>
          <a:ln/>
        </p:spPr>
        <p:txBody>
          <a:bodyPr wrap="none" lIns="0" tIns="0" rIns="0" bIns="0" rtlCol="0" anchor="t"/>
          <a:lstStyle/>
          <a:p>
            <a:pPr marL="0" indent="0" algn="l">
              <a:lnSpc>
                <a:spcPts val="4350"/>
              </a:lnSpc>
              <a:buNone/>
            </a:pPr>
            <a:r>
              <a:rPr lang="en-US" sz="3450" b="1" kern="0" spc="-105" dirty="0">
                <a:solidFill>
                  <a:srgbClr val="FFFFFF"/>
                </a:solidFill>
                <a:latin typeface="Bookman Old Style" panose="02050604050505020204" pitchFamily="18" charset="0"/>
                <a:ea typeface="Overpass Bold" pitchFamily="34" charset="-122"/>
                <a:cs typeface="Overpass Bold" pitchFamily="34" charset="-120"/>
              </a:rPr>
              <a:t>Modeling Approach</a:t>
            </a:r>
            <a:endParaRPr lang="en-US" sz="3450" dirty="0">
              <a:latin typeface="Bookman Old Style" panose="02050604050505020204" pitchFamily="18" charset="0"/>
            </a:endParaRPr>
          </a:p>
        </p:txBody>
      </p:sp>
      <p:sp>
        <p:nvSpPr>
          <p:cNvPr id="3" name="Shape 1"/>
          <p:cNvSpPr/>
          <p:nvPr/>
        </p:nvSpPr>
        <p:spPr>
          <a:xfrm>
            <a:off x="660559" y="1451491"/>
            <a:ext cx="141446" cy="692706"/>
          </a:xfrm>
          <a:prstGeom prst="roundRect">
            <a:avLst>
              <a:gd name="adj" fmla="val 56043"/>
            </a:avLst>
          </a:prstGeom>
          <a:solidFill>
            <a:srgbClr val="7E023C"/>
          </a:solidFill>
          <a:ln w="7620">
            <a:solidFill>
              <a:srgbClr val="971B55"/>
            </a:solidFill>
            <a:prstDash val="solid"/>
          </a:ln>
        </p:spPr>
      </p:sp>
      <p:sp>
        <p:nvSpPr>
          <p:cNvPr id="4" name="Text 2"/>
          <p:cNvSpPr/>
          <p:nvPr/>
        </p:nvSpPr>
        <p:spPr>
          <a:xfrm>
            <a:off x="1085017" y="1451491"/>
            <a:ext cx="2220397" cy="277535"/>
          </a:xfrm>
          <a:prstGeom prst="rect">
            <a:avLst/>
          </a:prstGeom>
          <a:noFill/>
          <a:ln/>
        </p:spPr>
        <p:txBody>
          <a:bodyPr wrap="none" lIns="0" tIns="0" rIns="0" bIns="0" rtlCol="0" anchor="t"/>
          <a:lstStyle/>
          <a:p>
            <a:pPr marL="0" indent="0" algn="l">
              <a:lnSpc>
                <a:spcPts val="2150"/>
              </a:lnSpc>
              <a:buNone/>
            </a:pPr>
            <a:r>
              <a:rPr lang="en-US" sz="1700" b="1" kern="0" spc="-52" dirty="0">
                <a:solidFill>
                  <a:srgbClr val="E5E0DF"/>
                </a:solidFill>
                <a:latin typeface="Bookman Old Style" panose="02050604050505020204" pitchFamily="18" charset="0"/>
                <a:ea typeface="Overpass Bold" pitchFamily="34" charset="-122"/>
                <a:cs typeface="Overpass Bold" pitchFamily="34" charset="-120"/>
              </a:rPr>
              <a:t>Model Selection</a:t>
            </a:r>
            <a:endParaRPr lang="en-US" sz="1700" dirty="0">
              <a:latin typeface="Bookman Old Style" panose="02050604050505020204" pitchFamily="18" charset="0"/>
            </a:endParaRPr>
          </a:p>
        </p:txBody>
      </p:sp>
      <p:sp>
        <p:nvSpPr>
          <p:cNvPr id="5" name="Text 3"/>
          <p:cNvSpPr/>
          <p:nvPr/>
        </p:nvSpPr>
        <p:spPr>
          <a:xfrm>
            <a:off x="1085017" y="1842254"/>
            <a:ext cx="12884825"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Used Random Forest Regressor and XGBoost Regressor.</a:t>
            </a:r>
            <a:endParaRPr lang="en-US" sz="1450" dirty="0">
              <a:latin typeface="Bookman Old Style" panose="02050604050505020204" pitchFamily="18" charset="0"/>
            </a:endParaRPr>
          </a:p>
        </p:txBody>
      </p:sp>
      <p:sp>
        <p:nvSpPr>
          <p:cNvPr id="6" name="Shape 4"/>
          <p:cNvSpPr/>
          <p:nvPr/>
        </p:nvSpPr>
        <p:spPr>
          <a:xfrm>
            <a:off x="943570" y="2332911"/>
            <a:ext cx="141446" cy="692706"/>
          </a:xfrm>
          <a:prstGeom prst="roundRect">
            <a:avLst>
              <a:gd name="adj" fmla="val 56043"/>
            </a:avLst>
          </a:prstGeom>
          <a:solidFill>
            <a:srgbClr val="7E023C"/>
          </a:solidFill>
          <a:ln w="7620">
            <a:solidFill>
              <a:srgbClr val="971B55"/>
            </a:solidFill>
            <a:prstDash val="solid"/>
          </a:ln>
        </p:spPr>
      </p:sp>
      <p:sp>
        <p:nvSpPr>
          <p:cNvPr id="7" name="Text 5"/>
          <p:cNvSpPr/>
          <p:nvPr/>
        </p:nvSpPr>
        <p:spPr>
          <a:xfrm>
            <a:off x="1368028" y="2332911"/>
            <a:ext cx="2220397" cy="277535"/>
          </a:xfrm>
          <a:prstGeom prst="rect">
            <a:avLst/>
          </a:prstGeom>
          <a:noFill/>
          <a:ln/>
        </p:spPr>
        <p:txBody>
          <a:bodyPr wrap="none" lIns="0" tIns="0" rIns="0" bIns="0" rtlCol="0" anchor="t"/>
          <a:lstStyle/>
          <a:p>
            <a:pPr marL="0" indent="0" algn="l">
              <a:lnSpc>
                <a:spcPts val="2150"/>
              </a:lnSpc>
              <a:buNone/>
            </a:pPr>
            <a:r>
              <a:rPr lang="en-US" sz="1700" b="1" kern="0" spc="-52" dirty="0">
                <a:solidFill>
                  <a:srgbClr val="E5E0DF"/>
                </a:solidFill>
                <a:latin typeface="Bookman Old Style" panose="02050604050505020204" pitchFamily="18" charset="0"/>
                <a:ea typeface="Overpass Bold" pitchFamily="34" charset="-122"/>
                <a:cs typeface="Overpass Bold" pitchFamily="34" charset="-120"/>
              </a:rPr>
              <a:t>Target Variable</a:t>
            </a:r>
            <a:endParaRPr lang="en-US" sz="1700" dirty="0">
              <a:latin typeface="Bookman Old Style" panose="02050604050505020204" pitchFamily="18" charset="0"/>
            </a:endParaRPr>
          </a:p>
        </p:txBody>
      </p:sp>
      <p:sp>
        <p:nvSpPr>
          <p:cNvPr id="8" name="Text 6"/>
          <p:cNvSpPr/>
          <p:nvPr/>
        </p:nvSpPr>
        <p:spPr>
          <a:xfrm>
            <a:off x="1368028" y="2723674"/>
            <a:ext cx="12601813"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Target variable: Sale Amount.</a:t>
            </a:r>
            <a:endParaRPr lang="en-US" sz="1450" dirty="0">
              <a:latin typeface="Bookman Old Style" panose="02050604050505020204" pitchFamily="18" charset="0"/>
            </a:endParaRPr>
          </a:p>
        </p:txBody>
      </p:sp>
      <p:sp>
        <p:nvSpPr>
          <p:cNvPr id="9" name="Shape 7"/>
          <p:cNvSpPr/>
          <p:nvPr/>
        </p:nvSpPr>
        <p:spPr>
          <a:xfrm>
            <a:off x="1226701" y="3214330"/>
            <a:ext cx="141446" cy="692706"/>
          </a:xfrm>
          <a:prstGeom prst="roundRect">
            <a:avLst>
              <a:gd name="adj" fmla="val 56043"/>
            </a:avLst>
          </a:prstGeom>
          <a:solidFill>
            <a:srgbClr val="7E023C"/>
          </a:solidFill>
          <a:ln w="7620">
            <a:solidFill>
              <a:srgbClr val="971B55"/>
            </a:solidFill>
            <a:prstDash val="solid"/>
          </a:ln>
        </p:spPr>
      </p:sp>
      <p:sp>
        <p:nvSpPr>
          <p:cNvPr id="10" name="Text 8"/>
          <p:cNvSpPr/>
          <p:nvPr/>
        </p:nvSpPr>
        <p:spPr>
          <a:xfrm>
            <a:off x="1651159" y="3214330"/>
            <a:ext cx="2220397" cy="277535"/>
          </a:xfrm>
          <a:prstGeom prst="rect">
            <a:avLst/>
          </a:prstGeom>
          <a:noFill/>
          <a:ln/>
        </p:spPr>
        <p:txBody>
          <a:bodyPr wrap="none" lIns="0" tIns="0" rIns="0" bIns="0" rtlCol="0" anchor="t"/>
          <a:lstStyle/>
          <a:p>
            <a:pPr marL="0" indent="0" algn="l">
              <a:lnSpc>
                <a:spcPts val="2150"/>
              </a:lnSpc>
              <a:buNone/>
            </a:pPr>
            <a:r>
              <a:rPr lang="en-US" sz="1700" b="1" kern="0" spc="-52" dirty="0">
                <a:solidFill>
                  <a:srgbClr val="E5E0DF"/>
                </a:solidFill>
                <a:latin typeface="Bookman Old Style" panose="02050604050505020204" pitchFamily="18" charset="0"/>
                <a:ea typeface="Overpass Bold" pitchFamily="34" charset="-122"/>
                <a:cs typeface="Overpass Bold" pitchFamily="34" charset="-120"/>
              </a:rPr>
              <a:t>Feature Selection</a:t>
            </a:r>
            <a:endParaRPr lang="en-US" sz="1700" dirty="0">
              <a:latin typeface="Bookman Old Style" panose="02050604050505020204" pitchFamily="18" charset="0"/>
            </a:endParaRPr>
          </a:p>
        </p:txBody>
      </p:sp>
      <p:sp>
        <p:nvSpPr>
          <p:cNvPr id="11" name="Text 9"/>
          <p:cNvSpPr/>
          <p:nvPr/>
        </p:nvSpPr>
        <p:spPr>
          <a:xfrm>
            <a:off x="1651159" y="3605093"/>
            <a:ext cx="12318683"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Features: Assessed Value, Sale Ratio, Number of Schools.</a:t>
            </a:r>
            <a:endParaRPr lang="en-US" sz="1450" dirty="0">
              <a:latin typeface="Bookman Old Style" panose="02050604050505020204" pitchFamily="18" charset="0"/>
            </a:endParaRPr>
          </a:p>
        </p:txBody>
      </p:sp>
      <p:sp>
        <p:nvSpPr>
          <p:cNvPr id="12" name="Shape 10"/>
          <p:cNvSpPr/>
          <p:nvPr/>
        </p:nvSpPr>
        <p:spPr>
          <a:xfrm>
            <a:off x="1509832" y="4095750"/>
            <a:ext cx="141446" cy="692706"/>
          </a:xfrm>
          <a:prstGeom prst="roundRect">
            <a:avLst>
              <a:gd name="adj" fmla="val 56043"/>
            </a:avLst>
          </a:prstGeom>
          <a:solidFill>
            <a:srgbClr val="7E023C"/>
          </a:solidFill>
          <a:ln w="7620">
            <a:solidFill>
              <a:srgbClr val="971B55"/>
            </a:solidFill>
            <a:prstDash val="solid"/>
          </a:ln>
        </p:spPr>
      </p:sp>
      <p:sp>
        <p:nvSpPr>
          <p:cNvPr id="13" name="Text 11"/>
          <p:cNvSpPr/>
          <p:nvPr/>
        </p:nvSpPr>
        <p:spPr>
          <a:xfrm>
            <a:off x="1934289" y="4095750"/>
            <a:ext cx="2220397" cy="277535"/>
          </a:xfrm>
          <a:prstGeom prst="rect">
            <a:avLst/>
          </a:prstGeom>
          <a:noFill/>
          <a:ln/>
        </p:spPr>
        <p:txBody>
          <a:bodyPr wrap="none" lIns="0" tIns="0" rIns="0" bIns="0" rtlCol="0" anchor="t"/>
          <a:lstStyle/>
          <a:p>
            <a:pPr marL="0" indent="0" algn="l">
              <a:lnSpc>
                <a:spcPts val="2150"/>
              </a:lnSpc>
              <a:buNone/>
            </a:pPr>
            <a:r>
              <a:rPr lang="en-US" sz="1700" b="1" kern="0" spc="-52" dirty="0">
                <a:solidFill>
                  <a:srgbClr val="E5E0DF"/>
                </a:solidFill>
                <a:latin typeface="Bookman Old Style" panose="02050604050505020204" pitchFamily="18" charset="0"/>
                <a:ea typeface="Overpass Bold" pitchFamily="34" charset="-122"/>
                <a:cs typeface="Overpass Bold" pitchFamily="34" charset="-120"/>
              </a:rPr>
              <a:t>Data Split</a:t>
            </a:r>
            <a:endParaRPr lang="en-US" sz="1700" dirty="0">
              <a:latin typeface="Bookman Old Style" panose="02050604050505020204" pitchFamily="18" charset="0"/>
            </a:endParaRPr>
          </a:p>
        </p:txBody>
      </p:sp>
      <p:sp>
        <p:nvSpPr>
          <p:cNvPr id="14" name="Text 12"/>
          <p:cNvSpPr/>
          <p:nvPr/>
        </p:nvSpPr>
        <p:spPr>
          <a:xfrm>
            <a:off x="1934289" y="4486513"/>
            <a:ext cx="12035552"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Train/Test split: 80% for training, 20% for testing.</a:t>
            </a:r>
            <a:endParaRPr lang="en-US" sz="1450" dirty="0">
              <a:latin typeface="Bookman Old Style" panose="02050604050505020204" pitchFamily="18" charset="0"/>
            </a:endParaRPr>
          </a:p>
        </p:txBody>
      </p:sp>
      <p:sp>
        <p:nvSpPr>
          <p:cNvPr id="15" name="Shape 13"/>
          <p:cNvSpPr/>
          <p:nvPr/>
        </p:nvSpPr>
        <p:spPr>
          <a:xfrm>
            <a:off x="1226701" y="4977170"/>
            <a:ext cx="141446" cy="692706"/>
          </a:xfrm>
          <a:prstGeom prst="roundRect">
            <a:avLst>
              <a:gd name="adj" fmla="val 56043"/>
            </a:avLst>
          </a:prstGeom>
          <a:solidFill>
            <a:srgbClr val="7E023C"/>
          </a:solidFill>
          <a:ln w="7620">
            <a:solidFill>
              <a:srgbClr val="971B55"/>
            </a:solidFill>
            <a:prstDash val="solid"/>
          </a:ln>
        </p:spPr>
      </p:sp>
      <p:sp>
        <p:nvSpPr>
          <p:cNvPr id="16" name="Text 14"/>
          <p:cNvSpPr/>
          <p:nvPr/>
        </p:nvSpPr>
        <p:spPr>
          <a:xfrm>
            <a:off x="1651159" y="4977170"/>
            <a:ext cx="2220397" cy="277535"/>
          </a:xfrm>
          <a:prstGeom prst="rect">
            <a:avLst/>
          </a:prstGeom>
          <a:noFill/>
          <a:ln/>
        </p:spPr>
        <p:txBody>
          <a:bodyPr wrap="none" lIns="0" tIns="0" rIns="0" bIns="0" rtlCol="0" anchor="t"/>
          <a:lstStyle/>
          <a:p>
            <a:pPr marL="0" indent="0" algn="l">
              <a:lnSpc>
                <a:spcPts val="2150"/>
              </a:lnSpc>
              <a:buNone/>
            </a:pPr>
            <a:r>
              <a:rPr lang="en-US" sz="1700" b="1" kern="0" spc="-52" dirty="0">
                <a:solidFill>
                  <a:srgbClr val="E5E0DF"/>
                </a:solidFill>
                <a:latin typeface="Bookman Old Style" panose="02050604050505020204" pitchFamily="18" charset="0"/>
                <a:ea typeface="Overpass Bold" pitchFamily="34" charset="-122"/>
                <a:cs typeface="Overpass Bold" pitchFamily="34" charset="-120"/>
              </a:rPr>
              <a:t>Evaluation Metrics</a:t>
            </a:r>
            <a:endParaRPr lang="en-US" sz="1700" dirty="0">
              <a:latin typeface="Bookman Old Style" panose="02050604050505020204" pitchFamily="18" charset="0"/>
            </a:endParaRPr>
          </a:p>
        </p:txBody>
      </p:sp>
      <p:sp>
        <p:nvSpPr>
          <p:cNvPr id="17" name="Text 15"/>
          <p:cNvSpPr/>
          <p:nvPr/>
        </p:nvSpPr>
        <p:spPr>
          <a:xfrm>
            <a:off x="1651159" y="5367933"/>
            <a:ext cx="12318683"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Evaluation metrics: R² Score and RMSE.</a:t>
            </a:r>
            <a:endParaRPr lang="en-US" sz="1450" dirty="0">
              <a:latin typeface="Bookman Old Style" panose="02050604050505020204" pitchFamily="18" charset="0"/>
            </a:endParaRPr>
          </a:p>
        </p:txBody>
      </p:sp>
      <p:sp>
        <p:nvSpPr>
          <p:cNvPr id="18" name="Shape 16"/>
          <p:cNvSpPr/>
          <p:nvPr/>
        </p:nvSpPr>
        <p:spPr>
          <a:xfrm>
            <a:off x="660559" y="6070878"/>
            <a:ext cx="13309283" cy="1646158"/>
          </a:xfrm>
          <a:prstGeom prst="roundRect">
            <a:avLst>
              <a:gd name="adj" fmla="val 4816"/>
            </a:avLst>
          </a:prstGeom>
          <a:noFill/>
          <a:ln w="7620">
            <a:solidFill>
              <a:srgbClr val="FFFFFF">
                <a:alpha val="24000"/>
              </a:srgbClr>
            </a:solidFill>
            <a:prstDash val="solid"/>
          </a:ln>
        </p:spPr>
      </p:sp>
      <p:sp>
        <p:nvSpPr>
          <p:cNvPr id="19" name="Shape 17"/>
          <p:cNvSpPr/>
          <p:nvPr/>
        </p:nvSpPr>
        <p:spPr>
          <a:xfrm>
            <a:off x="668179" y="6078498"/>
            <a:ext cx="13294043" cy="543639"/>
          </a:xfrm>
          <a:prstGeom prst="rect">
            <a:avLst/>
          </a:prstGeom>
          <a:solidFill>
            <a:srgbClr val="FFFFFF">
              <a:alpha val="4000"/>
            </a:srgbClr>
          </a:solidFill>
          <a:ln/>
        </p:spPr>
      </p:sp>
      <p:sp>
        <p:nvSpPr>
          <p:cNvPr id="20" name="Text 18"/>
          <p:cNvSpPr/>
          <p:nvPr/>
        </p:nvSpPr>
        <p:spPr>
          <a:xfrm>
            <a:off x="857131" y="6199346"/>
            <a:ext cx="4050982"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Model</a:t>
            </a:r>
            <a:endParaRPr lang="en-US" sz="1450" dirty="0">
              <a:latin typeface="Bookman Old Style" panose="02050604050505020204" pitchFamily="18" charset="0"/>
            </a:endParaRPr>
          </a:p>
        </p:txBody>
      </p:sp>
      <p:sp>
        <p:nvSpPr>
          <p:cNvPr id="21" name="Text 19"/>
          <p:cNvSpPr/>
          <p:nvPr/>
        </p:nvSpPr>
        <p:spPr>
          <a:xfrm>
            <a:off x="5293162" y="6199346"/>
            <a:ext cx="4045744"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R² Score</a:t>
            </a:r>
            <a:endParaRPr lang="en-US" sz="1450" dirty="0">
              <a:latin typeface="Bookman Old Style" panose="02050604050505020204" pitchFamily="18" charset="0"/>
            </a:endParaRPr>
          </a:p>
        </p:txBody>
      </p:sp>
      <p:sp>
        <p:nvSpPr>
          <p:cNvPr id="22" name="Text 20"/>
          <p:cNvSpPr/>
          <p:nvPr/>
        </p:nvSpPr>
        <p:spPr>
          <a:xfrm>
            <a:off x="9723953" y="6199346"/>
            <a:ext cx="4049554"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RMSE</a:t>
            </a:r>
            <a:endParaRPr lang="en-US" sz="1450" dirty="0">
              <a:latin typeface="Bookman Old Style" panose="02050604050505020204" pitchFamily="18" charset="0"/>
            </a:endParaRPr>
          </a:p>
        </p:txBody>
      </p:sp>
      <p:sp>
        <p:nvSpPr>
          <p:cNvPr id="23" name="Shape 21"/>
          <p:cNvSpPr/>
          <p:nvPr/>
        </p:nvSpPr>
        <p:spPr>
          <a:xfrm>
            <a:off x="668179" y="6622137"/>
            <a:ext cx="13294043" cy="543639"/>
          </a:xfrm>
          <a:prstGeom prst="rect">
            <a:avLst/>
          </a:prstGeom>
          <a:solidFill>
            <a:srgbClr val="000000">
              <a:alpha val="4000"/>
            </a:srgbClr>
          </a:solidFill>
          <a:ln/>
        </p:spPr>
      </p:sp>
      <p:sp>
        <p:nvSpPr>
          <p:cNvPr id="24" name="Text 22"/>
          <p:cNvSpPr/>
          <p:nvPr/>
        </p:nvSpPr>
        <p:spPr>
          <a:xfrm>
            <a:off x="857131" y="6742986"/>
            <a:ext cx="4050982"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Random Forest</a:t>
            </a:r>
            <a:endParaRPr lang="en-US" sz="1450" dirty="0">
              <a:latin typeface="Bookman Old Style" panose="02050604050505020204" pitchFamily="18" charset="0"/>
            </a:endParaRPr>
          </a:p>
        </p:txBody>
      </p:sp>
      <p:sp>
        <p:nvSpPr>
          <p:cNvPr id="25" name="Text 23"/>
          <p:cNvSpPr/>
          <p:nvPr/>
        </p:nvSpPr>
        <p:spPr>
          <a:xfrm>
            <a:off x="5293162" y="6742986"/>
            <a:ext cx="4045744"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0.9469</a:t>
            </a:r>
            <a:endParaRPr lang="en-US" sz="1450" dirty="0">
              <a:latin typeface="Bookman Old Style" panose="02050604050505020204" pitchFamily="18" charset="0"/>
            </a:endParaRPr>
          </a:p>
        </p:txBody>
      </p:sp>
      <p:sp>
        <p:nvSpPr>
          <p:cNvPr id="26" name="Text 24"/>
          <p:cNvSpPr/>
          <p:nvPr/>
        </p:nvSpPr>
        <p:spPr>
          <a:xfrm>
            <a:off x="9723953" y="6742986"/>
            <a:ext cx="4049554"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$499,925.10</a:t>
            </a:r>
            <a:endParaRPr lang="en-US" sz="1450" dirty="0">
              <a:latin typeface="Bookman Old Style" panose="02050604050505020204" pitchFamily="18" charset="0"/>
            </a:endParaRPr>
          </a:p>
        </p:txBody>
      </p:sp>
      <p:sp>
        <p:nvSpPr>
          <p:cNvPr id="27" name="Shape 25"/>
          <p:cNvSpPr/>
          <p:nvPr/>
        </p:nvSpPr>
        <p:spPr>
          <a:xfrm>
            <a:off x="668179" y="7165777"/>
            <a:ext cx="13294043" cy="543639"/>
          </a:xfrm>
          <a:prstGeom prst="rect">
            <a:avLst/>
          </a:prstGeom>
          <a:solidFill>
            <a:srgbClr val="FFFFFF">
              <a:alpha val="4000"/>
            </a:srgbClr>
          </a:solidFill>
          <a:ln/>
        </p:spPr>
      </p:sp>
      <p:sp>
        <p:nvSpPr>
          <p:cNvPr id="28" name="Text 26"/>
          <p:cNvSpPr/>
          <p:nvPr/>
        </p:nvSpPr>
        <p:spPr>
          <a:xfrm>
            <a:off x="857131" y="7286625"/>
            <a:ext cx="4050982"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XGBoost</a:t>
            </a:r>
            <a:endParaRPr lang="en-US" sz="1450" dirty="0">
              <a:latin typeface="Bookman Old Style" panose="02050604050505020204" pitchFamily="18" charset="0"/>
            </a:endParaRPr>
          </a:p>
        </p:txBody>
      </p:sp>
      <p:sp>
        <p:nvSpPr>
          <p:cNvPr id="29" name="Text 27"/>
          <p:cNvSpPr/>
          <p:nvPr/>
        </p:nvSpPr>
        <p:spPr>
          <a:xfrm>
            <a:off x="5293162" y="7286625"/>
            <a:ext cx="4045744"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0.3788</a:t>
            </a:r>
            <a:endParaRPr lang="en-US" sz="1450" dirty="0">
              <a:latin typeface="Bookman Old Style" panose="02050604050505020204" pitchFamily="18" charset="0"/>
            </a:endParaRPr>
          </a:p>
        </p:txBody>
      </p:sp>
      <p:sp>
        <p:nvSpPr>
          <p:cNvPr id="30" name="Text 28"/>
          <p:cNvSpPr/>
          <p:nvPr/>
        </p:nvSpPr>
        <p:spPr>
          <a:xfrm>
            <a:off x="9723953" y="7286625"/>
            <a:ext cx="4049554" cy="301943"/>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$1,710,477.60</a:t>
            </a:r>
            <a:endParaRPr lang="en-US" sz="1450" dirty="0">
              <a:latin typeface="Bookman Old Style" panose="02050604050505020204" pitchFamily="18" charset="0"/>
            </a:endParaRPr>
          </a:p>
        </p:txBody>
      </p:sp>
      <p:pic>
        <p:nvPicPr>
          <p:cNvPr id="32" name="Picture 31">
            <a:extLst>
              <a:ext uri="{FF2B5EF4-FFF2-40B4-BE49-F238E27FC236}">
                <a16:creationId xmlns:a16="http://schemas.microsoft.com/office/drawing/2014/main" id="{72132697-CD24-BCF0-7020-7BBB1C273B81}"/>
              </a:ext>
            </a:extLst>
          </p:cNvPr>
          <p:cNvPicPr>
            <a:picLocks noChangeAspect="1"/>
          </p:cNvPicPr>
          <p:nvPr/>
        </p:nvPicPr>
        <p:blipFill>
          <a:blip r:embed="rId3"/>
          <a:stretch>
            <a:fillRect/>
          </a:stretch>
        </p:blipFill>
        <p:spPr>
          <a:xfrm>
            <a:off x="6896672" y="587915"/>
            <a:ext cx="7274103" cy="256945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85775" y="381595"/>
            <a:ext cx="3265884" cy="408146"/>
          </a:xfrm>
          <a:prstGeom prst="rect">
            <a:avLst/>
          </a:prstGeom>
          <a:noFill/>
          <a:ln/>
        </p:spPr>
        <p:txBody>
          <a:bodyPr wrap="none" lIns="0" tIns="0" rIns="0" bIns="0" rtlCol="0" anchor="t"/>
          <a:lstStyle/>
          <a:p>
            <a:pPr marL="0" indent="0" algn="l">
              <a:lnSpc>
                <a:spcPts val="3200"/>
              </a:lnSpc>
              <a:buNone/>
            </a:pPr>
            <a:r>
              <a:rPr lang="en-US" sz="2550" b="1" kern="0" spc="-77" dirty="0">
                <a:solidFill>
                  <a:srgbClr val="FFFFFF"/>
                </a:solidFill>
                <a:latin typeface="Bookman Old Style" panose="02050604050505020204" pitchFamily="18" charset="0"/>
                <a:ea typeface="Overpass Bold" pitchFamily="34" charset="-122"/>
                <a:cs typeface="Overpass Bold" pitchFamily="34" charset="-120"/>
              </a:rPr>
              <a:t>Model Result</a:t>
            </a:r>
            <a:endParaRPr lang="en-US" sz="2550" dirty="0">
              <a:latin typeface="Bookman Old Style" panose="02050604050505020204" pitchFamily="18" charset="0"/>
            </a:endParaRPr>
          </a:p>
        </p:txBody>
      </p:sp>
      <p:pic>
        <p:nvPicPr>
          <p:cNvPr id="3" name="Image 0" descr="preencoded.png"/>
          <p:cNvPicPr>
            <a:picLocks noChangeAspect="1"/>
          </p:cNvPicPr>
          <p:nvPr/>
        </p:nvPicPr>
        <p:blipFill>
          <a:blip r:embed="rId3"/>
          <a:stretch>
            <a:fillRect/>
          </a:stretch>
        </p:blipFill>
        <p:spPr>
          <a:xfrm>
            <a:off x="485775" y="959005"/>
            <a:ext cx="5550317" cy="3479180"/>
          </a:xfrm>
          <a:prstGeom prst="rect">
            <a:avLst/>
          </a:prstGeom>
        </p:spPr>
      </p:pic>
      <p:pic>
        <p:nvPicPr>
          <p:cNvPr id="4" name="Image 1" descr="preencoded.png"/>
          <p:cNvPicPr>
            <a:picLocks noChangeAspect="1"/>
          </p:cNvPicPr>
          <p:nvPr/>
        </p:nvPicPr>
        <p:blipFill>
          <a:blip r:embed="rId4"/>
          <a:stretch>
            <a:fillRect/>
          </a:stretch>
        </p:blipFill>
        <p:spPr>
          <a:xfrm>
            <a:off x="6567126" y="23731"/>
            <a:ext cx="6948152" cy="4581279"/>
          </a:xfrm>
          <a:prstGeom prst="rect">
            <a:avLst/>
          </a:prstGeom>
        </p:spPr>
      </p:pic>
      <p:sp>
        <p:nvSpPr>
          <p:cNvPr id="5" name="Text 1"/>
          <p:cNvSpPr/>
          <p:nvPr/>
        </p:nvSpPr>
        <p:spPr>
          <a:xfrm>
            <a:off x="7072193" y="3563898"/>
            <a:ext cx="7079933" cy="222052"/>
          </a:xfrm>
          <a:prstGeom prst="rect">
            <a:avLst/>
          </a:prstGeom>
          <a:noFill/>
          <a:ln/>
        </p:spPr>
        <p:txBody>
          <a:bodyPr wrap="none" lIns="0" tIns="0" rIns="0" bIns="0" rtlCol="0" anchor="t"/>
          <a:lstStyle/>
          <a:p>
            <a:pPr marL="0" indent="0" algn="l">
              <a:lnSpc>
                <a:spcPts val="1700"/>
              </a:lnSpc>
              <a:buNone/>
            </a:pPr>
            <a:endParaRPr lang="en-US" sz="1050" dirty="0">
              <a:latin typeface="Bookman Old Style" panose="02050604050505020204" pitchFamily="18" charset="0"/>
            </a:endParaRPr>
          </a:p>
        </p:txBody>
      </p:sp>
      <p:sp>
        <p:nvSpPr>
          <p:cNvPr id="14" name="Text 6"/>
          <p:cNvSpPr/>
          <p:nvPr/>
        </p:nvSpPr>
        <p:spPr>
          <a:xfrm>
            <a:off x="9913620" y="8950762"/>
            <a:ext cx="1632942" cy="204192"/>
          </a:xfrm>
          <a:prstGeom prst="rect">
            <a:avLst/>
          </a:prstGeom>
          <a:noFill/>
          <a:ln/>
        </p:spPr>
        <p:txBody>
          <a:bodyPr wrap="none" lIns="0" tIns="0" rIns="0" bIns="0" rtlCol="0" anchor="t"/>
          <a:lstStyle/>
          <a:p>
            <a:pPr marL="0" indent="0" algn="l">
              <a:lnSpc>
                <a:spcPts val="1600"/>
              </a:lnSpc>
              <a:buNone/>
            </a:pPr>
            <a:r>
              <a:rPr lang="en-US" sz="1250" b="1" kern="0" spc="-39" dirty="0">
                <a:solidFill>
                  <a:srgbClr val="E5E0DF"/>
                </a:solidFill>
                <a:latin typeface="Bookman Old Style" panose="02050604050505020204" pitchFamily="18" charset="0"/>
                <a:ea typeface="Overpass Bold" pitchFamily="34" charset="-122"/>
                <a:cs typeface="Overpass Bold" pitchFamily="34" charset="-120"/>
              </a:rPr>
              <a:t>Final Selection</a:t>
            </a:r>
            <a:endParaRPr lang="en-US" sz="1250" dirty="0">
              <a:latin typeface="Bookman Old Style" panose="02050604050505020204" pitchFamily="18" charset="0"/>
            </a:endParaRPr>
          </a:p>
        </p:txBody>
      </p:sp>
      <p:sp>
        <p:nvSpPr>
          <p:cNvPr id="15" name="Text 7"/>
          <p:cNvSpPr/>
          <p:nvPr/>
        </p:nvSpPr>
        <p:spPr>
          <a:xfrm>
            <a:off x="9913620" y="9238178"/>
            <a:ext cx="4231005" cy="222052"/>
          </a:xfrm>
          <a:prstGeom prst="rect">
            <a:avLst/>
          </a:prstGeom>
          <a:noFill/>
          <a:ln/>
        </p:spPr>
        <p:txBody>
          <a:bodyPr wrap="none" lIns="0" tIns="0" rIns="0" bIns="0" rtlCol="0" anchor="t"/>
          <a:lstStyle/>
          <a:p>
            <a:pPr marL="0" indent="0" algn="l">
              <a:lnSpc>
                <a:spcPts val="1700"/>
              </a:lnSpc>
              <a:buNone/>
            </a:pPr>
            <a:r>
              <a:rPr lang="en-US" sz="1050" dirty="0">
                <a:solidFill>
                  <a:srgbClr val="E5E0DF"/>
                </a:solidFill>
                <a:latin typeface="Bookman Old Style" panose="02050604050505020204" pitchFamily="18" charset="0"/>
                <a:ea typeface="Overpass" pitchFamily="34" charset="-122"/>
                <a:cs typeface="Overpass" pitchFamily="34" charset="-120"/>
              </a:rPr>
              <a:t>Random Forest selected as final model.</a:t>
            </a:r>
            <a:endParaRPr lang="en-US" sz="1050" dirty="0">
              <a:latin typeface="Bookman Old Style" panose="02050604050505020204" pitchFamily="18" charset="0"/>
            </a:endParaRPr>
          </a:p>
        </p:txBody>
      </p:sp>
      <p:pic>
        <p:nvPicPr>
          <p:cNvPr id="17" name="Image 7" descr="preencoded.png"/>
          <p:cNvPicPr>
            <a:picLocks noChangeAspect="1"/>
          </p:cNvPicPr>
          <p:nvPr/>
        </p:nvPicPr>
        <p:blipFill>
          <a:blip r:embed="rId5"/>
          <a:stretch>
            <a:fillRect/>
          </a:stretch>
        </p:blipFill>
        <p:spPr>
          <a:xfrm>
            <a:off x="7786330" y="9399865"/>
            <a:ext cx="207645" cy="259556"/>
          </a:xfrm>
          <a:prstGeom prst="rect">
            <a:avLst/>
          </a:prstGeom>
        </p:spPr>
      </p:pic>
      <p:pic>
        <p:nvPicPr>
          <p:cNvPr id="21" name="Picture 20">
            <a:extLst>
              <a:ext uri="{FF2B5EF4-FFF2-40B4-BE49-F238E27FC236}">
                <a16:creationId xmlns:a16="http://schemas.microsoft.com/office/drawing/2014/main" id="{079EF3C9-6208-48B6-420C-79ADD9FEB782}"/>
              </a:ext>
            </a:extLst>
          </p:cNvPr>
          <p:cNvPicPr>
            <a:picLocks noChangeAspect="1"/>
          </p:cNvPicPr>
          <p:nvPr/>
        </p:nvPicPr>
        <p:blipFill>
          <a:blip r:embed="rId6"/>
          <a:stretch>
            <a:fillRect/>
          </a:stretch>
        </p:blipFill>
        <p:spPr>
          <a:xfrm>
            <a:off x="101031" y="4605010"/>
            <a:ext cx="13219863" cy="34791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63178" y="521017"/>
            <a:ext cx="4458772" cy="557332"/>
          </a:xfrm>
          <a:prstGeom prst="rect">
            <a:avLst/>
          </a:prstGeom>
          <a:noFill/>
          <a:ln/>
        </p:spPr>
        <p:txBody>
          <a:bodyPr wrap="none" lIns="0" tIns="0" rIns="0" bIns="0" rtlCol="0" anchor="t"/>
          <a:lstStyle/>
          <a:p>
            <a:pPr marL="0" indent="0" algn="l">
              <a:lnSpc>
                <a:spcPts val="4350"/>
              </a:lnSpc>
              <a:buNone/>
            </a:pPr>
            <a:r>
              <a:rPr lang="en-US" sz="3500" b="1" kern="0" spc="-105" dirty="0">
                <a:solidFill>
                  <a:srgbClr val="FFFFFF"/>
                </a:solidFill>
                <a:latin typeface="Bookman Old Style" panose="02050604050505020204" pitchFamily="18" charset="0"/>
                <a:ea typeface="Overpass Bold" pitchFamily="34" charset="-122"/>
                <a:cs typeface="Overpass Bold" pitchFamily="34" charset="-120"/>
              </a:rPr>
              <a:t>Predicted Analysis</a:t>
            </a:r>
            <a:endParaRPr lang="en-US" sz="3500" dirty="0">
              <a:latin typeface="Bookman Old Style" panose="02050604050505020204" pitchFamily="18" charset="0"/>
            </a:endParaRPr>
          </a:p>
        </p:txBody>
      </p:sp>
      <p:sp>
        <p:nvSpPr>
          <p:cNvPr id="3" name="Shape 1"/>
          <p:cNvSpPr/>
          <p:nvPr/>
        </p:nvSpPr>
        <p:spPr>
          <a:xfrm>
            <a:off x="663178" y="1457325"/>
            <a:ext cx="6557367" cy="1392793"/>
          </a:xfrm>
          <a:prstGeom prst="roundRect">
            <a:avLst>
              <a:gd name="adj" fmla="val 5714"/>
            </a:avLst>
          </a:prstGeom>
          <a:solidFill>
            <a:srgbClr val="7E023C"/>
          </a:solidFill>
          <a:ln w="7620">
            <a:solidFill>
              <a:srgbClr val="971B55"/>
            </a:solidFill>
            <a:prstDash val="solid"/>
          </a:ln>
        </p:spPr>
      </p:sp>
      <p:sp>
        <p:nvSpPr>
          <p:cNvPr id="4" name="Text 2"/>
          <p:cNvSpPr/>
          <p:nvPr/>
        </p:nvSpPr>
        <p:spPr>
          <a:xfrm>
            <a:off x="860227" y="1654373"/>
            <a:ext cx="2229326" cy="278606"/>
          </a:xfrm>
          <a:prstGeom prst="rect">
            <a:avLst/>
          </a:prstGeom>
          <a:noFill/>
          <a:ln/>
        </p:spPr>
        <p:txBody>
          <a:bodyPr wrap="none" lIns="0" tIns="0" rIns="0" bIns="0" rtlCol="0" anchor="t"/>
          <a:lstStyle/>
          <a:p>
            <a:pPr marL="0" indent="0" algn="l">
              <a:lnSpc>
                <a:spcPts val="2150"/>
              </a:lnSpc>
              <a:buNone/>
            </a:pPr>
            <a:r>
              <a:rPr lang="en-US" sz="1750" b="1" kern="0" spc="-53" dirty="0">
                <a:solidFill>
                  <a:srgbClr val="E5E0DF"/>
                </a:solidFill>
                <a:latin typeface="Bookman Old Style" panose="02050604050505020204" pitchFamily="18" charset="0"/>
                <a:ea typeface="Overpass Bold" pitchFamily="34" charset="-122"/>
                <a:cs typeface="Overpass Bold" pitchFamily="34" charset="-120"/>
              </a:rPr>
              <a:t>Random Forest</a:t>
            </a:r>
            <a:endParaRPr lang="en-US" sz="1750" dirty="0">
              <a:latin typeface="Bookman Old Style" panose="02050604050505020204" pitchFamily="18" charset="0"/>
            </a:endParaRPr>
          </a:p>
        </p:txBody>
      </p:sp>
      <p:sp>
        <p:nvSpPr>
          <p:cNvPr id="5" name="Text 3"/>
          <p:cNvSpPr/>
          <p:nvPr/>
        </p:nvSpPr>
        <p:spPr>
          <a:xfrm>
            <a:off x="860227" y="2046565"/>
            <a:ext cx="6163270" cy="606504"/>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Residuals tightly clustered around zero. Predictions closely matched actual sale prices.</a:t>
            </a:r>
            <a:endParaRPr lang="en-US" sz="1450" dirty="0">
              <a:latin typeface="Bookman Old Style" panose="02050604050505020204" pitchFamily="18" charset="0"/>
            </a:endParaRPr>
          </a:p>
        </p:txBody>
      </p:sp>
      <p:sp>
        <p:nvSpPr>
          <p:cNvPr id="6" name="Shape 4"/>
          <p:cNvSpPr/>
          <p:nvPr/>
        </p:nvSpPr>
        <p:spPr>
          <a:xfrm>
            <a:off x="7409974" y="1457325"/>
            <a:ext cx="6557367" cy="1392793"/>
          </a:xfrm>
          <a:prstGeom prst="roundRect">
            <a:avLst>
              <a:gd name="adj" fmla="val 5714"/>
            </a:avLst>
          </a:prstGeom>
          <a:solidFill>
            <a:srgbClr val="7E023C"/>
          </a:solidFill>
          <a:ln w="7620">
            <a:solidFill>
              <a:srgbClr val="971B55"/>
            </a:solidFill>
            <a:prstDash val="solid"/>
          </a:ln>
        </p:spPr>
      </p:sp>
      <p:sp>
        <p:nvSpPr>
          <p:cNvPr id="7" name="Text 5"/>
          <p:cNvSpPr/>
          <p:nvPr/>
        </p:nvSpPr>
        <p:spPr>
          <a:xfrm>
            <a:off x="7607022" y="1654373"/>
            <a:ext cx="2229326" cy="278606"/>
          </a:xfrm>
          <a:prstGeom prst="rect">
            <a:avLst/>
          </a:prstGeom>
          <a:noFill/>
          <a:ln/>
        </p:spPr>
        <p:txBody>
          <a:bodyPr wrap="none" lIns="0" tIns="0" rIns="0" bIns="0" rtlCol="0" anchor="t"/>
          <a:lstStyle/>
          <a:p>
            <a:pPr marL="0" indent="0" algn="l">
              <a:lnSpc>
                <a:spcPts val="2150"/>
              </a:lnSpc>
              <a:buNone/>
            </a:pPr>
            <a:r>
              <a:rPr lang="en-US" sz="1750" b="1" kern="0" spc="-53" dirty="0">
                <a:solidFill>
                  <a:srgbClr val="E5E0DF"/>
                </a:solidFill>
                <a:latin typeface="Bookman Old Style" panose="02050604050505020204" pitchFamily="18" charset="0"/>
                <a:ea typeface="Overpass Bold" pitchFamily="34" charset="-122"/>
                <a:cs typeface="Overpass Bold" pitchFamily="34" charset="-120"/>
              </a:rPr>
              <a:t>XGBoost</a:t>
            </a:r>
            <a:endParaRPr lang="en-US" sz="1750" dirty="0">
              <a:latin typeface="Bookman Old Style" panose="02050604050505020204" pitchFamily="18" charset="0"/>
            </a:endParaRPr>
          </a:p>
        </p:txBody>
      </p:sp>
      <p:sp>
        <p:nvSpPr>
          <p:cNvPr id="8" name="Text 6"/>
          <p:cNvSpPr/>
          <p:nvPr/>
        </p:nvSpPr>
        <p:spPr>
          <a:xfrm>
            <a:off x="7607022" y="2046565"/>
            <a:ext cx="6163270" cy="606504"/>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Bookman Old Style" panose="02050604050505020204" pitchFamily="18" charset="0"/>
                <a:ea typeface="Overpass" pitchFamily="34" charset="-122"/>
                <a:cs typeface="Overpass" pitchFamily="34" charset="-120"/>
              </a:rPr>
              <a:t>Residuals widely scattered, indicating poor fit. Predictions showed significant underestimation.</a:t>
            </a:r>
            <a:endParaRPr lang="en-US" sz="1450" dirty="0">
              <a:latin typeface="Bookman Old Style" panose="02050604050505020204" pitchFamily="18" charset="0"/>
            </a:endParaRPr>
          </a:p>
        </p:txBody>
      </p:sp>
      <p:pic>
        <p:nvPicPr>
          <p:cNvPr id="9" name="Image 0" descr="preencoded.png"/>
          <p:cNvPicPr>
            <a:picLocks noChangeAspect="1"/>
          </p:cNvPicPr>
          <p:nvPr/>
        </p:nvPicPr>
        <p:blipFill>
          <a:blip r:embed="rId3"/>
          <a:stretch>
            <a:fillRect/>
          </a:stretch>
        </p:blipFill>
        <p:spPr>
          <a:xfrm>
            <a:off x="663178" y="3276362"/>
            <a:ext cx="6420922" cy="4312444"/>
          </a:xfrm>
          <a:prstGeom prst="rect">
            <a:avLst/>
          </a:prstGeom>
        </p:spPr>
      </p:pic>
      <p:pic>
        <p:nvPicPr>
          <p:cNvPr id="10" name="Image 1" descr="preencoded.png"/>
          <p:cNvPicPr>
            <a:picLocks noChangeAspect="1"/>
          </p:cNvPicPr>
          <p:nvPr/>
        </p:nvPicPr>
        <p:blipFill>
          <a:blip r:embed="rId4"/>
          <a:stretch>
            <a:fillRect/>
          </a:stretch>
        </p:blipFill>
        <p:spPr>
          <a:xfrm>
            <a:off x="7553920" y="3276362"/>
            <a:ext cx="6420922" cy="4301014"/>
          </a:xfrm>
          <a:prstGeom prst="rect">
            <a:avLst/>
          </a:prstGeom>
        </p:spPr>
      </p:pic>
      <p:sp>
        <p:nvSpPr>
          <p:cNvPr id="11" name="Text 7"/>
          <p:cNvSpPr/>
          <p:nvPr/>
        </p:nvSpPr>
        <p:spPr>
          <a:xfrm>
            <a:off x="7553920" y="7790498"/>
            <a:ext cx="6420922" cy="303252"/>
          </a:xfrm>
          <a:prstGeom prst="rect">
            <a:avLst/>
          </a:prstGeom>
          <a:noFill/>
          <a:ln/>
        </p:spPr>
        <p:txBody>
          <a:bodyPr wrap="none" lIns="0" tIns="0" rIns="0" bIns="0" rtlCol="0" anchor="t"/>
          <a:lstStyle/>
          <a:p>
            <a:pPr marL="0" indent="0" algn="l">
              <a:lnSpc>
                <a:spcPts val="2350"/>
              </a:lnSpc>
              <a:buNone/>
            </a:pPr>
            <a:endParaRPr lang="en-US" sz="1450" dirty="0">
              <a:latin typeface="Bookman Old Style" panose="020506040505050202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46EF93-8FF9-A94F-D2EE-5D6B13A41CB7}"/>
              </a:ext>
            </a:extLst>
          </p:cNvPr>
          <p:cNvPicPr>
            <a:picLocks noChangeAspect="1"/>
          </p:cNvPicPr>
          <p:nvPr/>
        </p:nvPicPr>
        <p:blipFill>
          <a:blip r:embed="rId2"/>
          <a:stretch>
            <a:fillRect/>
          </a:stretch>
        </p:blipFill>
        <p:spPr>
          <a:xfrm>
            <a:off x="825301" y="3379645"/>
            <a:ext cx="6344535" cy="3791479"/>
          </a:xfrm>
          <a:prstGeom prst="rect">
            <a:avLst/>
          </a:prstGeom>
        </p:spPr>
      </p:pic>
      <p:pic>
        <p:nvPicPr>
          <p:cNvPr id="5" name="Picture 4">
            <a:extLst>
              <a:ext uri="{FF2B5EF4-FFF2-40B4-BE49-F238E27FC236}">
                <a16:creationId xmlns:a16="http://schemas.microsoft.com/office/drawing/2014/main" id="{5EB4B7F4-65ED-541D-F71E-8DC5D530325E}"/>
              </a:ext>
            </a:extLst>
          </p:cNvPr>
          <p:cNvPicPr>
            <a:picLocks noChangeAspect="1"/>
          </p:cNvPicPr>
          <p:nvPr/>
        </p:nvPicPr>
        <p:blipFill>
          <a:blip r:embed="rId3"/>
          <a:stretch>
            <a:fillRect/>
          </a:stretch>
        </p:blipFill>
        <p:spPr>
          <a:xfrm>
            <a:off x="7317669" y="3379645"/>
            <a:ext cx="6487430" cy="3915321"/>
          </a:xfrm>
          <a:prstGeom prst="rect">
            <a:avLst/>
          </a:prstGeom>
        </p:spPr>
      </p:pic>
      <p:sp>
        <p:nvSpPr>
          <p:cNvPr id="7" name="TextBox 6">
            <a:extLst>
              <a:ext uri="{FF2B5EF4-FFF2-40B4-BE49-F238E27FC236}">
                <a16:creationId xmlns:a16="http://schemas.microsoft.com/office/drawing/2014/main" id="{00D64F8D-7E06-9F38-EA44-629512AF7460}"/>
              </a:ext>
            </a:extLst>
          </p:cNvPr>
          <p:cNvSpPr txBox="1"/>
          <p:nvPr/>
        </p:nvSpPr>
        <p:spPr>
          <a:xfrm>
            <a:off x="574430" y="187415"/>
            <a:ext cx="13012615" cy="3139321"/>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Geographic Factors</a:t>
            </a:r>
          </a:p>
          <a:p>
            <a:pPr marL="285750" indent="-285750">
              <a:buFont typeface="Arial" panose="020B0604020202020204" pitchFamily="34" charset="0"/>
              <a:buChar char="•"/>
            </a:pPr>
            <a:r>
              <a:rPr lang="en-US" b="1" dirty="0">
                <a:solidFill>
                  <a:schemeClr val="bg1"/>
                </a:solidFill>
              </a:rPr>
              <a:t>Research Question 1:</a:t>
            </a:r>
            <a:br>
              <a:rPr lang="en-US" dirty="0">
                <a:solidFill>
                  <a:schemeClr val="bg1"/>
                </a:solidFill>
              </a:rPr>
            </a:br>
            <a:r>
              <a:rPr lang="en-US" i="1" dirty="0">
                <a:solidFill>
                  <a:schemeClr val="bg1"/>
                </a:solidFill>
              </a:rPr>
              <a:t>Which geographic features (e.g., assessed value and sale ratio) most accurately predict property sale prices in Connecticut?</a:t>
            </a: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Models Used:</a:t>
            </a:r>
            <a:r>
              <a:rPr lang="en-US" dirty="0">
                <a:solidFill>
                  <a:schemeClr val="bg1"/>
                </a:solidFill>
              </a:rPr>
              <a:t> Random Forest, </a:t>
            </a:r>
            <a:r>
              <a:rPr lang="en-US" dirty="0" err="1">
                <a:solidFill>
                  <a:schemeClr val="bg1"/>
                </a:solidFill>
              </a:rPr>
              <a:t>XGBoost</a:t>
            </a: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Best Performing Model:</a:t>
            </a:r>
            <a:r>
              <a:rPr lang="en-US" dirty="0">
                <a:solidFill>
                  <a:schemeClr val="bg1"/>
                </a:solidFill>
              </a:rPr>
              <a:t> Random Forest</a:t>
            </a:r>
          </a:p>
          <a:p>
            <a:pPr marL="285750" indent="-285750">
              <a:buFont typeface="Arial" panose="020B0604020202020204" pitchFamily="34" charset="0"/>
              <a:buChar char="•"/>
            </a:pPr>
            <a:r>
              <a:rPr lang="en-US" b="1" dirty="0">
                <a:solidFill>
                  <a:schemeClr val="bg1"/>
                </a:solidFill>
              </a:rPr>
              <a:t>Key Results:</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R² = </a:t>
            </a:r>
            <a:r>
              <a:rPr lang="en-US" b="1" dirty="0">
                <a:solidFill>
                  <a:schemeClr val="bg1"/>
                </a:solidFill>
              </a:rPr>
              <a:t>0.9543</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RMSE ≈ </a:t>
            </a:r>
            <a:r>
              <a:rPr lang="en-US" b="1" dirty="0">
                <a:solidFill>
                  <a:schemeClr val="bg1"/>
                </a:solidFill>
              </a:rPr>
              <a:t>$588,833</a:t>
            </a: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Insight:</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Assessed value and sale ratio are highly predictive.</a:t>
            </a:r>
          </a:p>
          <a:p>
            <a:pPr marL="742950" lvl="1" indent="-285750">
              <a:buFont typeface="Arial" panose="020B0604020202020204" pitchFamily="34" charset="0"/>
              <a:buChar char="•"/>
            </a:pPr>
            <a:r>
              <a:rPr lang="en-US" dirty="0">
                <a:solidFill>
                  <a:schemeClr val="bg1"/>
                </a:solidFill>
              </a:rPr>
              <a:t>Geographic valuation explains most of the variability in sale price.</a:t>
            </a:r>
          </a:p>
        </p:txBody>
      </p:sp>
    </p:spTree>
    <p:extLst>
      <p:ext uri="{BB962C8B-B14F-4D97-AF65-F5344CB8AC3E}">
        <p14:creationId xmlns:p14="http://schemas.microsoft.com/office/powerpoint/2010/main" val="2255244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51ABA5-29DC-88E2-C40C-3F1160B4F159}"/>
              </a:ext>
            </a:extLst>
          </p:cNvPr>
          <p:cNvPicPr>
            <a:picLocks noChangeAspect="1"/>
          </p:cNvPicPr>
          <p:nvPr/>
        </p:nvPicPr>
        <p:blipFill>
          <a:blip r:embed="rId2"/>
          <a:stretch>
            <a:fillRect/>
          </a:stretch>
        </p:blipFill>
        <p:spPr>
          <a:xfrm>
            <a:off x="705873" y="3322117"/>
            <a:ext cx="6325483" cy="3953427"/>
          </a:xfrm>
          <a:prstGeom prst="rect">
            <a:avLst/>
          </a:prstGeom>
        </p:spPr>
      </p:pic>
      <p:pic>
        <p:nvPicPr>
          <p:cNvPr id="5" name="Picture 4">
            <a:extLst>
              <a:ext uri="{FF2B5EF4-FFF2-40B4-BE49-F238E27FC236}">
                <a16:creationId xmlns:a16="http://schemas.microsoft.com/office/drawing/2014/main" id="{BC1BD1B5-8B31-F94F-DB67-30001D2C5623}"/>
              </a:ext>
            </a:extLst>
          </p:cNvPr>
          <p:cNvPicPr>
            <a:picLocks noChangeAspect="1"/>
          </p:cNvPicPr>
          <p:nvPr/>
        </p:nvPicPr>
        <p:blipFill>
          <a:blip r:embed="rId3"/>
          <a:stretch>
            <a:fillRect/>
          </a:stretch>
        </p:blipFill>
        <p:spPr>
          <a:xfrm>
            <a:off x="7189368" y="3322117"/>
            <a:ext cx="6527525" cy="3953427"/>
          </a:xfrm>
          <a:prstGeom prst="rect">
            <a:avLst/>
          </a:prstGeom>
        </p:spPr>
      </p:pic>
      <p:sp>
        <p:nvSpPr>
          <p:cNvPr id="6" name="TextBox 5">
            <a:extLst>
              <a:ext uri="{FF2B5EF4-FFF2-40B4-BE49-F238E27FC236}">
                <a16:creationId xmlns:a16="http://schemas.microsoft.com/office/drawing/2014/main" id="{A9543997-482C-6B95-9F59-E733C7BD8618}"/>
              </a:ext>
            </a:extLst>
          </p:cNvPr>
          <p:cNvSpPr txBox="1"/>
          <p:nvPr/>
        </p:nvSpPr>
        <p:spPr>
          <a:xfrm>
            <a:off x="468923" y="-23446"/>
            <a:ext cx="11183767" cy="3139321"/>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bg1"/>
                </a:solidFill>
              </a:rPr>
              <a:t>Educational Access</a:t>
            </a:r>
          </a:p>
          <a:p>
            <a:pPr marL="285750" indent="-285750">
              <a:buFont typeface="Arial" panose="020B0604020202020204" pitchFamily="34" charset="0"/>
              <a:buChar char="•"/>
            </a:pPr>
            <a:r>
              <a:rPr lang="en-US" b="1" dirty="0">
                <a:solidFill>
                  <a:schemeClr val="bg1"/>
                </a:solidFill>
              </a:rPr>
              <a:t>Research Question 2:</a:t>
            </a:r>
            <a:br>
              <a:rPr lang="en-US" dirty="0">
                <a:solidFill>
                  <a:schemeClr val="bg1"/>
                </a:solidFill>
              </a:rPr>
            </a:br>
            <a:r>
              <a:rPr lang="en-US" i="1" dirty="0">
                <a:solidFill>
                  <a:schemeClr val="bg1"/>
                </a:solidFill>
              </a:rPr>
              <a:t>How does access to educational institutions (based on available grade levels) influence residential property values?</a:t>
            </a: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Models Used:</a:t>
            </a:r>
            <a:r>
              <a:rPr lang="en-US" dirty="0">
                <a:solidFill>
                  <a:schemeClr val="bg1"/>
                </a:solidFill>
              </a:rPr>
              <a:t> Random Forest, </a:t>
            </a:r>
            <a:r>
              <a:rPr lang="en-US" dirty="0" err="1">
                <a:solidFill>
                  <a:schemeClr val="bg1"/>
                </a:solidFill>
              </a:rPr>
              <a:t>XGBoost</a:t>
            </a: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Results for Both Models:</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R² = </a:t>
            </a:r>
            <a:r>
              <a:rPr lang="en-US" b="1" dirty="0">
                <a:solidFill>
                  <a:schemeClr val="bg1"/>
                </a:solidFill>
              </a:rPr>
              <a:t>0.0034</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RMSE ≈ </a:t>
            </a:r>
            <a:r>
              <a:rPr lang="en-US" b="1" dirty="0">
                <a:solidFill>
                  <a:schemeClr val="bg1"/>
                </a:solidFill>
              </a:rPr>
              <a:t>$6.14 million</a:t>
            </a:r>
            <a:endParaRPr lang="en-US" dirty="0">
              <a:solidFill>
                <a:schemeClr val="bg1"/>
              </a:solidFill>
            </a:endParaRPr>
          </a:p>
          <a:p>
            <a:pPr>
              <a:buFont typeface="Arial" panose="020B0604020202020204" pitchFamily="34" charset="0"/>
              <a:buChar char="•"/>
            </a:pPr>
            <a:r>
              <a:rPr lang="en-US" b="1" dirty="0">
                <a:solidFill>
                  <a:schemeClr val="bg1"/>
                </a:solidFill>
              </a:rPr>
              <a:t>Insight:</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School grade count alone (PreK–12) does not significantly affect sale price.</a:t>
            </a:r>
          </a:p>
          <a:p>
            <a:pPr marL="742950" lvl="1" indent="-285750">
              <a:buFont typeface="Arial" panose="020B0604020202020204" pitchFamily="34" charset="0"/>
              <a:buChar char="•"/>
            </a:pPr>
            <a:r>
              <a:rPr lang="en-US" dirty="0">
                <a:solidFill>
                  <a:schemeClr val="bg1"/>
                </a:solidFill>
              </a:rPr>
              <a:t>May need to consider quality ratings or proximity in future studies.</a:t>
            </a:r>
          </a:p>
          <a:p>
            <a:endParaRPr lang="en-IN" dirty="0">
              <a:solidFill>
                <a:schemeClr val="bg1"/>
              </a:solidFill>
            </a:endParaRPr>
          </a:p>
        </p:txBody>
      </p:sp>
    </p:spTree>
    <p:extLst>
      <p:ext uri="{BB962C8B-B14F-4D97-AF65-F5344CB8AC3E}">
        <p14:creationId xmlns:p14="http://schemas.microsoft.com/office/powerpoint/2010/main" val="1877529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672"/>
          </a:xfrm>
          <a:prstGeom prst="rect">
            <a:avLst/>
          </a:prstGeom>
        </p:spPr>
      </p:pic>
      <p:sp>
        <p:nvSpPr>
          <p:cNvPr id="3" name="Text 0"/>
          <p:cNvSpPr/>
          <p:nvPr/>
        </p:nvSpPr>
        <p:spPr>
          <a:xfrm>
            <a:off x="668655" y="525304"/>
            <a:ext cx="4495443" cy="561975"/>
          </a:xfrm>
          <a:prstGeom prst="rect">
            <a:avLst/>
          </a:prstGeom>
          <a:noFill/>
          <a:ln/>
        </p:spPr>
        <p:txBody>
          <a:bodyPr wrap="none" lIns="0" tIns="0" rIns="0" bIns="0" rtlCol="0" anchor="t"/>
          <a:lstStyle/>
          <a:p>
            <a:pPr marL="0" indent="0" algn="l">
              <a:lnSpc>
                <a:spcPts val="4400"/>
              </a:lnSpc>
              <a:buNone/>
            </a:pPr>
            <a:r>
              <a:rPr lang="en-US" sz="3500" b="1" kern="0" spc="-106" dirty="0">
                <a:solidFill>
                  <a:srgbClr val="FFFFFF"/>
                </a:solidFill>
                <a:latin typeface="Bookman Old Style" panose="02050604050505020204" pitchFamily="18" charset="0"/>
                <a:ea typeface="Overpass Bold" pitchFamily="34" charset="-122"/>
                <a:cs typeface="Times New Roman" panose="02020603050405020304" pitchFamily="18" charset="0"/>
              </a:rPr>
              <a:t>Introduction</a:t>
            </a:r>
            <a:endParaRPr lang="en-US" sz="3500" dirty="0">
              <a:latin typeface="Bookman Old Style" panose="020506040505050202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68655" y="1373862"/>
            <a:ext cx="955238" cy="1146334"/>
          </a:xfrm>
          <a:prstGeom prst="rect">
            <a:avLst/>
          </a:prstGeom>
        </p:spPr>
      </p:pic>
      <p:sp>
        <p:nvSpPr>
          <p:cNvPr id="5" name="Text 1"/>
          <p:cNvSpPr/>
          <p:nvPr/>
        </p:nvSpPr>
        <p:spPr>
          <a:xfrm>
            <a:off x="1910477" y="1564838"/>
            <a:ext cx="2247662" cy="280988"/>
          </a:xfrm>
          <a:prstGeom prst="rect">
            <a:avLst/>
          </a:prstGeom>
          <a:noFill/>
          <a:ln/>
        </p:spPr>
        <p:txBody>
          <a:bodyPr wrap="none" lIns="0" tIns="0" rIns="0" bIns="0" rtlCol="0" anchor="t"/>
          <a:lstStyle/>
          <a:p>
            <a:pPr marL="0" indent="0" algn="l">
              <a:lnSpc>
                <a:spcPts val="2200"/>
              </a:lnSpc>
              <a:buNone/>
            </a:pPr>
            <a:r>
              <a:rPr lang="en-US" sz="1750" b="1" kern="0" spc="-53" dirty="0">
                <a:solidFill>
                  <a:srgbClr val="E5E0DF"/>
                </a:solidFill>
                <a:latin typeface="Bookman Old Style" panose="02050604050505020204" pitchFamily="18" charset="0"/>
                <a:ea typeface="Overpass Bold" pitchFamily="34" charset="-122"/>
                <a:cs typeface="Times New Roman" panose="02020603050405020304" pitchFamily="18" charset="0"/>
              </a:rPr>
              <a:t>Economic Impact</a:t>
            </a:r>
            <a:endParaRPr lang="en-US" sz="1750" dirty="0">
              <a:latin typeface="Bookman Old Style" panose="02050604050505020204" pitchFamily="18" charset="0"/>
              <a:cs typeface="Times New Roman" panose="02020603050405020304" pitchFamily="18" charset="0"/>
            </a:endParaRPr>
          </a:p>
        </p:txBody>
      </p:sp>
      <p:sp>
        <p:nvSpPr>
          <p:cNvPr id="6" name="Text 2"/>
          <p:cNvSpPr/>
          <p:nvPr/>
        </p:nvSpPr>
        <p:spPr>
          <a:xfrm>
            <a:off x="1910477" y="1960364"/>
            <a:ext cx="6564868" cy="305753"/>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ookman Old Style" panose="02050604050505020204" pitchFamily="18" charset="0"/>
                <a:ea typeface="Overpass" pitchFamily="34" charset="-122"/>
                <a:cs typeface="Times New Roman" panose="02020603050405020304" pitchFamily="18" charset="0"/>
              </a:rPr>
              <a:t>Real estate sales directly impact economy and individual wealth.</a:t>
            </a:r>
            <a:endParaRPr lang="en-US" sz="1500" dirty="0">
              <a:latin typeface="Bookman Old Style" panose="020506040505050202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68655" y="2520196"/>
            <a:ext cx="955238" cy="1388983"/>
          </a:xfrm>
          <a:prstGeom prst="rect">
            <a:avLst/>
          </a:prstGeom>
        </p:spPr>
      </p:pic>
      <p:sp>
        <p:nvSpPr>
          <p:cNvPr id="8" name="Text 3"/>
          <p:cNvSpPr/>
          <p:nvPr/>
        </p:nvSpPr>
        <p:spPr>
          <a:xfrm>
            <a:off x="1910477" y="2711172"/>
            <a:ext cx="2247662" cy="280988"/>
          </a:xfrm>
          <a:prstGeom prst="rect">
            <a:avLst/>
          </a:prstGeom>
          <a:noFill/>
          <a:ln/>
        </p:spPr>
        <p:txBody>
          <a:bodyPr wrap="none" lIns="0" tIns="0" rIns="0" bIns="0" rtlCol="0" anchor="t"/>
          <a:lstStyle/>
          <a:p>
            <a:pPr marL="0" indent="0" algn="l">
              <a:lnSpc>
                <a:spcPts val="2200"/>
              </a:lnSpc>
              <a:buNone/>
            </a:pPr>
            <a:r>
              <a:rPr lang="en-US" sz="1750" b="1" kern="0" spc="-53" dirty="0">
                <a:solidFill>
                  <a:srgbClr val="E5E0DF"/>
                </a:solidFill>
                <a:latin typeface="Bookman Old Style" panose="02050604050505020204" pitchFamily="18" charset="0"/>
                <a:ea typeface="Overpass Bold" pitchFamily="34" charset="-122"/>
                <a:cs typeface="Times New Roman" panose="02020603050405020304" pitchFamily="18" charset="0"/>
              </a:rPr>
              <a:t>Prediction Benefits</a:t>
            </a:r>
            <a:endParaRPr lang="en-US" sz="1750" dirty="0">
              <a:latin typeface="Bookman Old Style" panose="02050604050505020204" pitchFamily="18" charset="0"/>
              <a:cs typeface="Times New Roman" panose="02020603050405020304" pitchFamily="18" charset="0"/>
            </a:endParaRPr>
          </a:p>
        </p:txBody>
      </p:sp>
      <p:sp>
        <p:nvSpPr>
          <p:cNvPr id="9" name="Text 4"/>
          <p:cNvSpPr/>
          <p:nvPr/>
        </p:nvSpPr>
        <p:spPr>
          <a:xfrm>
            <a:off x="1910477" y="3106698"/>
            <a:ext cx="6564868" cy="611505"/>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Bookman Old Style" panose="02050604050505020204" pitchFamily="18" charset="0"/>
                <a:ea typeface="Overpass" pitchFamily="34" charset="-122"/>
                <a:cs typeface="Times New Roman" panose="02020603050405020304" pitchFamily="18" charset="0"/>
              </a:rPr>
              <a:t>Accurate prediction models improve investment, lending, and planning decisions.</a:t>
            </a:r>
            <a:endParaRPr lang="en-US" sz="1500" dirty="0">
              <a:latin typeface="Bookman Old Style" panose="020506040505050202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68655" y="3909179"/>
            <a:ext cx="955238" cy="1146334"/>
          </a:xfrm>
          <a:prstGeom prst="rect">
            <a:avLst/>
          </a:prstGeom>
        </p:spPr>
      </p:pic>
      <p:sp>
        <p:nvSpPr>
          <p:cNvPr id="11" name="Text 5"/>
          <p:cNvSpPr/>
          <p:nvPr/>
        </p:nvSpPr>
        <p:spPr>
          <a:xfrm>
            <a:off x="1910477" y="4100155"/>
            <a:ext cx="2247662" cy="280988"/>
          </a:xfrm>
          <a:prstGeom prst="rect">
            <a:avLst/>
          </a:prstGeom>
          <a:noFill/>
          <a:ln/>
        </p:spPr>
        <p:txBody>
          <a:bodyPr wrap="none" lIns="0" tIns="0" rIns="0" bIns="0" rtlCol="0" anchor="t"/>
          <a:lstStyle/>
          <a:p>
            <a:pPr marL="0" indent="0" algn="l">
              <a:lnSpc>
                <a:spcPts val="2200"/>
              </a:lnSpc>
              <a:buNone/>
            </a:pPr>
            <a:r>
              <a:rPr lang="en-US" sz="1750" b="1" kern="0" spc="-53" dirty="0">
                <a:solidFill>
                  <a:srgbClr val="E5E0DF"/>
                </a:solidFill>
                <a:latin typeface="Bookman Old Style" panose="02050604050505020204" pitchFamily="18" charset="0"/>
                <a:ea typeface="Overpass Bold" pitchFamily="34" charset="-122"/>
                <a:cs typeface="Times New Roman" panose="02020603050405020304" pitchFamily="18" charset="0"/>
              </a:rPr>
              <a:t>Market Focus</a:t>
            </a:r>
            <a:endParaRPr lang="en-US" sz="1750" dirty="0">
              <a:latin typeface="Bookman Old Style" panose="02050604050505020204" pitchFamily="18" charset="0"/>
              <a:cs typeface="Times New Roman" panose="02020603050405020304" pitchFamily="18" charset="0"/>
            </a:endParaRPr>
          </a:p>
        </p:txBody>
      </p:sp>
      <p:sp>
        <p:nvSpPr>
          <p:cNvPr id="12" name="Text 6"/>
          <p:cNvSpPr/>
          <p:nvPr/>
        </p:nvSpPr>
        <p:spPr>
          <a:xfrm>
            <a:off x="1910477" y="4495681"/>
            <a:ext cx="6564868" cy="305753"/>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ookman Old Style" panose="02050604050505020204" pitchFamily="18" charset="0"/>
                <a:ea typeface="Overpass" pitchFamily="34" charset="-122"/>
                <a:cs typeface="Times New Roman" panose="02020603050405020304" pitchFamily="18" charset="0"/>
              </a:rPr>
              <a:t>Focus on Connecticut real estate market and education-related factors.</a:t>
            </a:r>
            <a:endParaRPr lang="en-US" sz="1500" dirty="0">
              <a:latin typeface="Bookman Old Style" panose="020506040505050202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668655" y="5055513"/>
            <a:ext cx="955238" cy="1146334"/>
          </a:xfrm>
          <a:prstGeom prst="rect">
            <a:avLst/>
          </a:prstGeom>
        </p:spPr>
      </p:pic>
      <p:sp>
        <p:nvSpPr>
          <p:cNvPr id="14" name="Text 7"/>
          <p:cNvSpPr/>
          <p:nvPr/>
        </p:nvSpPr>
        <p:spPr>
          <a:xfrm>
            <a:off x="1910477" y="5246489"/>
            <a:ext cx="2247662" cy="280988"/>
          </a:xfrm>
          <a:prstGeom prst="rect">
            <a:avLst/>
          </a:prstGeom>
          <a:noFill/>
          <a:ln/>
        </p:spPr>
        <p:txBody>
          <a:bodyPr wrap="none" lIns="0" tIns="0" rIns="0" bIns="0" rtlCol="0" anchor="t"/>
          <a:lstStyle/>
          <a:p>
            <a:pPr marL="0" indent="0" algn="l">
              <a:lnSpc>
                <a:spcPts val="2200"/>
              </a:lnSpc>
              <a:buNone/>
            </a:pPr>
            <a:r>
              <a:rPr lang="en-US" sz="1750" b="1" kern="0" spc="-53" dirty="0">
                <a:solidFill>
                  <a:srgbClr val="E5E0DF"/>
                </a:solidFill>
                <a:latin typeface="Bookman Old Style" panose="02050604050505020204" pitchFamily="18" charset="0"/>
                <a:ea typeface="Overpass Bold" pitchFamily="34" charset="-122"/>
                <a:cs typeface="Times New Roman" panose="02020603050405020304" pitchFamily="18" charset="0"/>
              </a:rPr>
              <a:t>Technology Approach</a:t>
            </a:r>
            <a:endParaRPr lang="en-US" sz="1750" dirty="0">
              <a:latin typeface="Bookman Old Style" panose="02050604050505020204" pitchFamily="18" charset="0"/>
              <a:cs typeface="Times New Roman" panose="02020603050405020304" pitchFamily="18" charset="0"/>
            </a:endParaRPr>
          </a:p>
        </p:txBody>
      </p:sp>
      <p:sp>
        <p:nvSpPr>
          <p:cNvPr id="15" name="Text 8"/>
          <p:cNvSpPr/>
          <p:nvPr/>
        </p:nvSpPr>
        <p:spPr>
          <a:xfrm>
            <a:off x="1910477" y="5642015"/>
            <a:ext cx="6564868" cy="305753"/>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ookman Old Style" panose="02050604050505020204" pitchFamily="18" charset="0"/>
                <a:ea typeface="Overpass" pitchFamily="34" charset="-122"/>
                <a:cs typeface="Times New Roman" panose="02020603050405020304" pitchFamily="18" charset="0"/>
              </a:rPr>
              <a:t>Machine learning used to predict property sale prices.</a:t>
            </a:r>
            <a:endParaRPr lang="en-US" sz="1500" dirty="0">
              <a:latin typeface="Bookman Old Style" panose="02050604050505020204" pitchFamily="18" charset="0"/>
              <a:cs typeface="Times New Roman" panose="02020603050405020304" pitchFamily="18" charset="0"/>
            </a:endParaRPr>
          </a:p>
        </p:txBody>
      </p:sp>
      <p:pic>
        <p:nvPicPr>
          <p:cNvPr id="16" name="Image 5" descr="preencoded.png"/>
          <p:cNvPicPr>
            <a:picLocks noChangeAspect="1"/>
          </p:cNvPicPr>
          <p:nvPr/>
        </p:nvPicPr>
        <p:blipFill>
          <a:blip r:embed="rId8"/>
          <a:stretch>
            <a:fillRect/>
          </a:stretch>
        </p:blipFill>
        <p:spPr>
          <a:xfrm>
            <a:off x="668655" y="6201847"/>
            <a:ext cx="955238" cy="1503521"/>
          </a:xfrm>
          <a:prstGeom prst="rect">
            <a:avLst/>
          </a:prstGeom>
        </p:spPr>
      </p:pic>
      <p:sp>
        <p:nvSpPr>
          <p:cNvPr id="17" name="Text 9"/>
          <p:cNvSpPr/>
          <p:nvPr/>
        </p:nvSpPr>
        <p:spPr>
          <a:xfrm>
            <a:off x="1910477" y="6392823"/>
            <a:ext cx="2247662" cy="280988"/>
          </a:xfrm>
          <a:prstGeom prst="rect">
            <a:avLst/>
          </a:prstGeom>
          <a:noFill/>
          <a:ln/>
        </p:spPr>
        <p:txBody>
          <a:bodyPr wrap="none" lIns="0" tIns="0" rIns="0" bIns="0" rtlCol="0" anchor="t"/>
          <a:lstStyle/>
          <a:p>
            <a:pPr marL="0" indent="0" algn="l">
              <a:lnSpc>
                <a:spcPts val="2200"/>
              </a:lnSpc>
              <a:buNone/>
            </a:pPr>
            <a:r>
              <a:rPr lang="en-US" sz="1750" b="1" kern="0" spc="-53" dirty="0">
                <a:solidFill>
                  <a:srgbClr val="E5E0DF"/>
                </a:solidFill>
                <a:latin typeface="Bookman Old Style" panose="02050604050505020204" pitchFamily="18" charset="0"/>
                <a:ea typeface="Overpass Bold" pitchFamily="34" charset="-122"/>
                <a:cs typeface="Times New Roman" panose="02020603050405020304" pitchFamily="18" charset="0"/>
              </a:rPr>
              <a:t>Data Integration</a:t>
            </a:r>
            <a:endParaRPr lang="en-US" sz="1750" dirty="0">
              <a:latin typeface="Bookman Old Style" panose="02050604050505020204" pitchFamily="18" charset="0"/>
              <a:cs typeface="Times New Roman" panose="02020603050405020304" pitchFamily="18" charset="0"/>
            </a:endParaRPr>
          </a:p>
        </p:txBody>
      </p:sp>
      <p:sp>
        <p:nvSpPr>
          <p:cNvPr id="18" name="Text 10"/>
          <p:cNvSpPr/>
          <p:nvPr/>
        </p:nvSpPr>
        <p:spPr>
          <a:xfrm>
            <a:off x="1910477" y="6788348"/>
            <a:ext cx="6564868" cy="305753"/>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ookman Old Style" panose="02050604050505020204" pitchFamily="18" charset="0"/>
                <a:ea typeface="Overpass" pitchFamily="34" charset="-122"/>
                <a:cs typeface="Times New Roman" panose="02020603050405020304" pitchFamily="18" charset="0"/>
              </a:rPr>
              <a:t>Integration of multiple datasets for better prediction quality.</a:t>
            </a:r>
            <a:endParaRPr lang="en-US" sz="1500" dirty="0">
              <a:latin typeface="Bookman Old Style" panose="02050604050505020204" pitchFamily="18" charset="0"/>
              <a:cs typeface="Times New Roman" panose="02020603050405020304" pitchFamily="18" charset="0"/>
            </a:endParaRPr>
          </a:p>
        </p:txBody>
      </p:sp>
      <p:sp>
        <p:nvSpPr>
          <p:cNvPr id="19" name="Text 11"/>
          <p:cNvSpPr/>
          <p:nvPr/>
        </p:nvSpPr>
        <p:spPr>
          <a:xfrm>
            <a:off x="1910477" y="7208639"/>
            <a:ext cx="6564868" cy="305753"/>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Bookman Old Style" panose="02050604050505020204" pitchFamily="18" charset="0"/>
                <a:ea typeface="Overpass" pitchFamily="34" charset="-122"/>
                <a:cs typeface="Times New Roman" panose="02020603050405020304" pitchFamily="18" charset="0"/>
              </a:rPr>
              <a:t>Pyspark and AWS</a:t>
            </a:r>
            <a:endParaRPr lang="en-US" sz="1500" dirty="0">
              <a:latin typeface="Bookman Old Style" panose="020506040505050202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37506-16D3-7822-E0D1-CF0AB14821F9}"/>
              </a:ext>
            </a:extLst>
          </p:cNvPr>
          <p:cNvPicPr>
            <a:picLocks noChangeAspect="1"/>
          </p:cNvPicPr>
          <p:nvPr/>
        </p:nvPicPr>
        <p:blipFill>
          <a:blip r:embed="rId2"/>
          <a:stretch>
            <a:fillRect/>
          </a:stretch>
        </p:blipFill>
        <p:spPr>
          <a:xfrm>
            <a:off x="684875" y="3561711"/>
            <a:ext cx="6630325" cy="3896269"/>
          </a:xfrm>
          <a:prstGeom prst="rect">
            <a:avLst/>
          </a:prstGeom>
        </p:spPr>
      </p:pic>
      <p:pic>
        <p:nvPicPr>
          <p:cNvPr id="5" name="Picture 4">
            <a:extLst>
              <a:ext uri="{FF2B5EF4-FFF2-40B4-BE49-F238E27FC236}">
                <a16:creationId xmlns:a16="http://schemas.microsoft.com/office/drawing/2014/main" id="{42595CC8-1001-9B25-4B81-445EEF74B386}"/>
              </a:ext>
            </a:extLst>
          </p:cNvPr>
          <p:cNvPicPr>
            <a:picLocks noChangeAspect="1"/>
          </p:cNvPicPr>
          <p:nvPr/>
        </p:nvPicPr>
        <p:blipFill>
          <a:blip r:embed="rId3"/>
          <a:stretch>
            <a:fillRect/>
          </a:stretch>
        </p:blipFill>
        <p:spPr>
          <a:xfrm>
            <a:off x="7700875" y="3495027"/>
            <a:ext cx="6496957" cy="3962953"/>
          </a:xfrm>
          <a:prstGeom prst="rect">
            <a:avLst/>
          </a:prstGeom>
        </p:spPr>
      </p:pic>
      <p:sp>
        <p:nvSpPr>
          <p:cNvPr id="7" name="TextBox 6">
            <a:extLst>
              <a:ext uri="{FF2B5EF4-FFF2-40B4-BE49-F238E27FC236}">
                <a16:creationId xmlns:a16="http://schemas.microsoft.com/office/drawing/2014/main" id="{8321C511-FAD5-1A28-BCA9-1B7DD3349ACF}"/>
              </a:ext>
            </a:extLst>
          </p:cNvPr>
          <p:cNvSpPr txBox="1"/>
          <p:nvPr/>
        </p:nvSpPr>
        <p:spPr>
          <a:xfrm>
            <a:off x="527538" y="310386"/>
            <a:ext cx="7315200" cy="3139321"/>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Valuation + Year Sold</a:t>
            </a:r>
          </a:p>
          <a:p>
            <a:pPr marL="285750" indent="-285750">
              <a:buFont typeface="Arial" panose="020B0604020202020204" pitchFamily="34" charset="0"/>
              <a:buChar char="•"/>
            </a:pPr>
            <a:r>
              <a:rPr lang="en-US" b="1">
                <a:solidFill>
                  <a:schemeClr val="bg1"/>
                </a:solidFill>
              </a:rPr>
              <a:t>Research Question 3:</a:t>
            </a:r>
            <a:br>
              <a:rPr lang="en-US" dirty="0">
                <a:solidFill>
                  <a:schemeClr val="bg1"/>
                </a:solidFill>
              </a:rPr>
            </a:br>
            <a:r>
              <a:rPr lang="en-US" i="1" dirty="0">
                <a:solidFill>
                  <a:schemeClr val="bg1"/>
                </a:solidFill>
              </a:rPr>
              <a:t>What is the impact of assessed value and year of sale on predicting final sale prices of residential properties?</a:t>
            </a: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Models Used:</a:t>
            </a:r>
            <a:r>
              <a:rPr lang="en-US" dirty="0">
                <a:solidFill>
                  <a:schemeClr val="bg1"/>
                </a:solidFill>
              </a:rPr>
              <a:t> Random Forest, </a:t>
            </a:r>
            <a:r>
              <a:rPr lang="en-US" dirty="0" err="1">
                <a:solidFill>
                  <a:schemeClr val="bg1"/>
                </a:solidFill>
              </a:rPr>
              <a:t>XGBoost</a:t>
            </a: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Key Results:</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R² = </a:t>
            </a:r>
            <a:r>
              <a:rPr lang="en-US" b="1" dirty="0">
                <a:solidFill>
                  <a:schemeClr val="bg1"/>
                </a:solidFill>
              </a:rPr>
              <a:t>0.0821</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RMSE ≈ </a:t>
            </a:r>
            <a:r>
              <a:rPr lang="en-US" b="1" dirty="0">
                <a:solidFill>
                  <a:schemeClr val="bg1"/>
                </a:solidFill>
              </a:rPr>
              <a:t>$2.64 million</a:t>
            </a: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Insight:</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Year of sale adds minimal improvement over assessed value alone.</a:t>
            </a:r>
          </a:p>
          <a:p>
            <a:pPr marL="742950" lvl="1" indent="-285750">
              <a:buFont typeface="Arial" panose="020B0604020202020204" pitchFamily="34" charset="0"/>
              <a:buChar char="•"/>
            </a:pPr>
            <a:r>
              <a:rPr lang="en-US" dirty="0">
                <a:solidFill>
                  <a:schemeClr val="bg1"/>
                </a:solidFill>
              </a:rPr>
              <a:t>Indicates housing value trends are mostly static or already captured.</a:t>
            </a:r>
          </a:p>
        </p:txBody>
      </p:sp>
    </p:spTree>
    <p:extLst>
      <p:ext uri="{BB962C8B-B14F-4D97-AF65-F5344CB8AC3E}">
        <p14:creationId xmlns:p14="http://schemas.microsoft.com/office/powerpoint/2010/main" val="1162048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EE647F-F437-D203-2DA9-9E8771CABBED}"/>
              </a:ext>
            </a:extLst>
          </p:cNvPr>
          <p:cNvSpPr txBox="1"/>
          <p:nvPr/>
        </p:nvSpPr>
        <p:spPr>
          <a:xfrm>
            <a:off x="679938" y="609601"/>
            <a:ext cx="8053753" cy="461665"/>
          </a:xfrm>
          <a:prstGeom prst="rect">
            <a:avLst/>
          </a:prstGeom>
          <a:noFill/>
        </p:spPr>
        <p:txBody>
          <a:bodyPr wrap="square" rtlCol="0">
            <a:spAutoFit/>
          </a:bodyPr>
          <a:lstStyle/>
          <a:p>
            <a:r>
              <a:rPr lang="en-US" sz="2400" dirty="0">
                <a:solidFill>
                  <a:schemeClr val="bg1"/>
                </a:solidFill>
              </a:rPr>
              <a:t>Model performance </a:t>
            </a:r>
            <a:r>
              <a:rPr lang="en-US" sz="2400" dirty="0" err="1">
                <a:solidFill>
                  <a:schemeClr val="bg1"/>
                </a:solidFill>
              </a:rPr>
              <a:t>comparision</a:t>
            </a:r>
            <a:endParaRPr lang="en-IN" sz="2400" dirty="0">
              <a:solidFill>
                <a:schemeClr val="bg1"/>
              </a:solidFill>
            </a:endParaRPr>
          </a:p>
        </p:txBody>
      </p:sp>
      <p:pic>
        <p:nvPicPr>
          <p:cNvPr id="4" name="Picture 3">
            <a:extLst>
              <a:ext uri="{FF2B5EF4-FFF2-40B4-BE49-F238E27FC236}">
                <a16:creationId xmlns:a16="http://schemas.microsoft.com/office/drawing/2014/main" id="{04F3387E-6859-D1AB-EAC6-F8E2F8BE7AE1}"/>
              </a:ext>
            </a:extLst>
          </p:cNvPr>
          <p:cNvPicPr>
            <a:picLocks noChangeAspect="1"/>
          </p:cNvPicPr>
          <p:nvPr/>
        </p:nvPicPr>
        <p:blipFill>
          <a:blip r:embed="rId2"/>
          <a:stretch>
            <a:fillRect/>
          </a:stretch>
        </p:blipFill>
        <p:spPr>
          <a:xfrm>
            <a:off x="841661" y="1336893"/>
            <a:ext cx="6754548" cy="3199938"/>
          </a:xfrm>
          <a:prstGeom prst="rect">
            <a:avLst/>
          </a:prstGeom>
        </p:spPr>
      </p:pic>
      <p:pic>
        <p:nvPicPr>
          <p:cNvPr id="6" name="Picture 5">
            <a:extLst>
              <a:ext uri="{FF2B5EF4-FFF2-40B4-BE49-F238E27FC236}">
                <a16:creationId xmlns:a16="http://schemas.microsoft.com/office/drawing/2014/main" id="{42662DBD-E8C1-7F63-11FD-8B9C0F8D37DA}"/>
              </a:ext>
            </a:extLst>
          </p:cNvPr>
          <p:cNvPicPr>
            <a:picLocks noChangeAspect="1"/>
          </p:cNvPicPr>
          <p:nvPr/>
        </p:nvPicPr>
        <p:blipFill>
          <a:blip r:embed="rId3"/>
          <a:stretch>
            <a:fillRect/>
          </a:stretch>
        </p:blipFill>
        <p:spPr>
          <a:xfrm>
            <a:off x="6132914" y="4229926"/>
            <a:ext cx="8497486" cy="3896269"/>
          </a:xfrm>
          <a:prstGeom prst="rect">
            <a:avLst/>
          </a:prstGeom>
        </p:spPr>
      </p:pic>
    </p:spTree>
    <p:extLst>
      <p:ext uri="{BB962C8B-B14F-4D97-AF65-F5344CB8AC3E}">
        <p14:creationId xmlns:p14="http://schemas.microsoft.com/office/powerpoint/2010/main" val="2485335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80000"/>
            </a:srgbClr>
          </a:solidFill>
          <a:ln/>
        </p:spPr>
      </p:sp>
      <p:sp>
        <p:nvSpPr>
          <p:cNvPr id="4" name="Text 1"/>
          <p:cNvSpPr/>
          <p:nvPr/>
        </p:nvSpPr>
        <p:spPr>
          <a:xfrm>
            <a:off x="837724" y="1336715"/>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Bookman Old Style" panose="02050604050505020204" pitchFamily="18" charset="0"/>
                <a:ea typeface="Overpass Bold" pitchFamily="34" charset="-122"/>
                <a:cs typeface="Overpass Bold" pitchFamily="34" charset="-120"/>
              </a:rPr>
              <a:t>Conclusion</a:t>
            </a:r>
            <a:endParaRPr lang="en-US" sz="4400" dirty="0">
              <a:latin typeface="Bookman Old Style" panose="02050604050505020204" pitchFamily="18" charset="0"/>
            </a:endParaRPr>
          </a:p>
        </p:txBody>
      </p:sp>
      <p:sp>
        <p:nvSpPr>
          <p:cNvPr id="5" name="Text 2"/>
          <p:cNvSpPr/>
          <p:nvPr/>
        </p:nvSpPr>
        <p:spPr>
          <a:xfrm>
            <a:off x="837724" y="2639020"/>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Bookman Old Style" panose="02050604050505020204" pitchFamily="18" charset="0"/>
                <a:ea typeface="Overpass Bold" pitchFamily="34" charset="-122"/>
                <a:cs typeface="Overpass Bold" pitchFamily="34" charset="-120"/>
              </a:rPr>
              <a:t>Key Findings</a:t>
            </a:r>
            <a:endParaRPr lang="en-US" sz="2200" dirty="0">
              <a:latin typeface="Bookman Old Style" panose="02050604050505020204" pitchFamily="18" charset="0"/>
            </a:endParaRPr>
          </a:p>
        </p:txBody>
      </p:sp>
      <p:sp>
        <p:nvSpPr>
          <p:cNvPr id="6" name="Text 3"/>
          <p:cNvSpPr/>
          <p:nvPr/>
        </p:nvSpPr>
        <p:spPr>
          <a:xfrm>
            <a:off x="837724" y="3230285"/>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a:pPr>
            <a:r>
              <a:rPr lang="en-US" sz="1850" dirty="0">
                <a:solidFill>
                  <a:srgbClr val="E5E0DF"/>
                </a:solidFill>
                <a:latin typeface="Bookman Old Style" panose="02050604050505020204" pitchFamily="18" charset="0"/>
                <a:ea typeface="Overpass" pitchFamily="34" charset="-122"/>
                <a:cs typeface="Overpass" pitchFamily="34" charset="-120"/>
              </a:rPr>
              <a:t>Thriving Towns, Thriving Homes</a:t>
            </a:r>
            <a:endParaRPr lang="en-US" sz="1850" dirty="0">
              <a:latin typeface="Bookman Old Style" panose="02050604050505020204" pitchFamily="18" charset="0"/>
            </a:endParaRPr>
          </a:p>
        </p:txBody>
      </p:sp>
      <p:sp>
        <p:nvSpPr>
          <p:cNvPr id="7" name="Text 4"/>
          <p:cNvSpPr/>
          <p:nvPr/>
        </p:nvSpPr>
        <p:spPr>
          <a:xfrm>
            <a:off x="837724" y="3697010"/>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2"/>
            </a:pPr>
            <a:r>
              <a:rPr lang="en-US" sz="1850" dirty="0">
                <a:solidFill>
                  <a:srgbClr val="E5E0DF"/>
                </a:solidFill>
                <a:latin typeface="Bookman Old Style" panose="02050604050505020204" pitchFamily="18" charset="0"/>
                <a:ea typeface="Overpass" pitchFamily="34" charset="-122"/>
                <a:cs typeface="Overpass" pitchFamily="34" charset="-120"/>
              </a:rPr>
              <a:t>Crime's Costly Toll</a:t>
            </a:r>
            <a:endParaRPr lang="en-US" sz="1850" dirty="0">
              <a:latin typeface="Bookman Old Style" panose="02050604050505020204" pitchFamily="18" charset="0"/>
            </a:endParaRPr>
          </a:p>
        </p:txBody>
      </p:sp>
      <p:sp>
        <p:nvSpPr>
          <p:cNvPr id="8" name="Text 5"/>
          <p:cNvSpPr/>
          <p:nvPr/>
        </p:nvSpPr>
        <p:spPr>
          <a:xfrm>
            <a:off x="837724" y="4163735"/>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3"/>
            </a:pPr>
            <a:r>
              <a:rPr lang="en-US" sz="1850" dirty="0">
                <a:solidFill>
                  <a:srgbClr val="E5E0DF"/>
                </a:solidFill>
                <a:latin typeface="Bookman Old Style" panose="02050604050505020204" pitchFamily="18" charset="0"/>
                <a:ea typeface="Overpass" pitchFamily="34" charset="-122"/>
                <a:cs typeface="Overpass" pitchFamily="34" charset="-120"/>
              </a:rPr>
              <a:t>Violent Crimes, Volatile Values</a:t>
            </a:r>
            <a:endParaRPr lang="en-US" sz="1850" dirty="0">
              <a:latin typeface="Bookman Old Style" panose="02050604050505020204" pitchFamily="18" charset="0"/>
            </a:endParaRPr>
          </a:p>
        </p:txBody>
      </p:sp>
      <p:sp>
        <p:nvSpPr>
          <p:cNvPr id="9" name="Text 6"/>
          <p:cNvSpPr/>
          <p:nvPr/>
        </p:nvSpPr>
        <p:spPr>
          <a:xfrm>
            <a:off x="837724" y="4630460"/>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4"/>
            </a:pPr>
            <a:r>
              <a:rPr lang="en-US" sz="1850" dirty="0">
                <a:solidFill>
                  <a:srgbClr val="E5E0DF"/>
                </a:solidFill>
                <a:latin typeface="Bookman Old Style" panose="02050604050505020204" pitchFamily="18" charset="0"/>
                <a:ea typeface="Overpass" pitchFamily="34" charset="-122"/>
                <a:cs typeface="Overpass" pitchFamily="34" charset="-120"/>
              </a:rPr>
              <a:t>The Winning Formula</a:t>
            </a:r>
            <a:endParaRPr lang="en-US" sz="1850" dirty="0">
              <a:latin typeface="Bookman Old Style" panose="02050604050505020204" pitchFamily="18" charset="0"/>
            </a:endParaRPr>
          </a:p>
        </p:txBody>
      </p:sp>
      <p:sp>
        <p:nvSpPr>
          <p:cNvPr id="10" name="Text 7"/>
          <p:cNvSpPr/>
          <p:nvPr/>
        </p:nvSpPr>
        <p:spPr>
          <a:xfrm>
            <a:off x="837724" y="5097185"/>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5"/>
            </a:pPr>
            <a:r>
              <a:rPr lang="en-US" sz="1850" dirty="0">
                <a:solidFill>
                  <a:srgbClr val="E5E0DF"/>
                </a:solidFill>
                <a:latin typeface="Bookman Old Style" panose="02050604050505020204" pitchFamily="18" charset="0"/>
                <a:ea typeface="Overpass" pitchFamily="34" charset="-122"/>
                <a:cs typeface="Overpass" pitchFamily="34" charset="-120"/>
              </a:rPr>
              <a:t>Validation and Insights</a:t>
            </a:r>
            <a:endParaRPr lang="en-US" sz="1850" dirty="0">
              <a:latin typeface="Bookman Old Style" panose="02050604050505020204" pitchFamily="18" charset="0"/>
            </a:endParaRPr>
          </a:p>
        </p:txBody>
      </p:sp>
      <p:sp>
        <p:nvSpPr>
          <p:cNvPr id="11" name="Text 8"/>
          <p:cNvSpPr/>
          <p:nvPr/>
        </p:nvSpPr>
        <p:spPr>
          <a:xfrm>
            <a:off x="7614761" y="2639020"/>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Bookman Old Style" panose="02050604050505020204" pitchFamily="18" charset="0"/>
                <a:ea typeface="Overpass Bold" pitchFamily="34" charset="-122"/>
                <a:cs typeface="Overpass Bold" pitchFamily="34" charset="-120"/>
              </a:rPr>
              <a:t>Summary</a:t>
            </a:r>
            <a:endParaRPr lang="en-US" sz="2200" dirty="0">
              <a:latin typeface="Bookman Old Style" panose="02050604050505020204" pitchFamily="18" charset="0"/>
            </a:endParaRPr>
          </a:p>
        </p:txBody>
      </p:sp>
      <p:sp>
        <p:nvSpPr>
          <p:cNvPr id="12" name="Text 9"/>
          <p:cNvSpPr/>
          <p:nvPr/>
        </p:nvSpPr>
        <p:spPr>
          <a:xfrm>
            <a:off x="7614761" y="3230285"/>
            <a:ext cx="6185535" cy="3447217"/>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ookman Old Style" panose="02050604050505020204" pitchFamily="18" charset="0"/>
                <a:ea typeface="Overpass" pitchFamily="34" charset="-122"/>
                <a:cs typeface="Overpass" pitchFamily="34" charset="-120"/>
              </a:rPr>
              <a:t>Towns with low crime rates and strong school infrastructure saw the highest property sale prices. Higher crime rates were linked to lower property values, confirming a troubling trend. Violent crimes had a stronger negative impact on prices compared to property crimes. Assessed value, school availability, and low crime rates together drove higher sale prices. The findings validated the hypotheses and highlighted the power of data integration for accurate property valuation.</a:t>
            </a:r>
            <a:endParaRPr lang="en-US" sz="1850" dirty="0">
              <a:latin typeface="Bookman Old Style" panose="020506040505050202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21162" y="566618"/>
            <a:ext cx="4848463" cy="606028"/>
          </a:xfrm>
          <a:prstGeom prst="rect">
            <a:avLst/>
          </a:prstGeom>
          <a:noFill/>
          <a:ln/>
        </p:spPr>
        <p:txBody>
          <a:bodyPr wrap="none" lIns="0" tIns="0" rIns="0" bIns="0" rtlCol="0" anchor="t"/>
          <a:lstStyle/>
          <a:p>
            <a:pPr marL="0" indent="0" algn="l">
              <a:lnSpc>
                <a:spcPts val="4750"/>
              </a:lnSpc>
              <a:buNone/>
            </a:pPr>
            <a:r>
              <a:rPr lang="en-US" sz="3800" b="1" kern="0" spc="-115" dirty="0">
                <a:solidFill>
                  <a:srgbClr val="FFFFFF"/>
                </a:solidFill>
                <a:latin typeface="Bookman Old Style" panose="02050604050505020204" pitchFamily="18" charset="0"/>
                <a:ea typeface="Overpass Bold" pitchFamily="34" charset="-122"/>
                <a:cs typeface="Overpass Bold" pitchFamily="34" charset="-120"/>
              </a:rPr>
              <a:t>Conclusion</a:t>
            </a:r>
            <a:endParaRPr lang="en-US" sz="3800" dirty="0">
              <a:latin typeface="Bookman Old Style" panose="02050604050505020204" pitchFamily="18" charset="0"/>
            </a:endParaRPr>
          </a:p>
        </p:txBody>
      </p:sp>
      <p:pic>
        <p:nvPicPr>
          <p:cNvPr id="3" name="Image 0" descr="preencoded.png"/>
          <p:cNvPicPr>
            <a:picLocks noChangeAspect="1"/>
          </p:cNvPicPr>
          <p:nvPr/>
        </p:nvPicPr>
        <p:blipFill>
          <a:blip r:embed="rId3"/>
          <a:stretch>
            <a:fillRect/>
          </a:stretch>
        </p:blipFill>
        <p:spPr>
          <a:xfrm>
            <a:off x="721162" y="1481733"/>
            <a:ext cx="1030248" cy="1236345"/>
          </a:xfrm>
          <a:prstGeom prst="rect">
            <a:avLst/>
          </a:prstGeom>
        </p:spPr>
      </p:pic>
      <p:sp>
        <p:nvSpPr>
          <p:cNvPr id="4" name="Text 1"/>
          <p:cNvSpPr/>
          <p:nvPr/>
        </p:nvSpPr>
        <p:spPr>
          <a:xfrm>
            <a:off x="2060496" y="1687711"/>
            <a:ext cx="2878812" cy="303014"/>
          </a:xfrm>
          <a:prstGeom prst="rect">
            <a:avLst/>
          </a:prstGeom>
          <a:noFill/>
          <a:ln/>
        </p:spPr>
        <p:txBody>
          <a:bodyPr wrap="none" lIns="0" tIns="0" rIns="0" bIns="0" rtlCol="0" anchor="t"/>
          <a:lstStyle/>
          <a:p>
            <a:pPr marL="0" indent="0" algn="l">
              <a:lnSpc>
                <a:spcPts val="2350"/>
              </a:lnSpc>
              <a:buNone/>
            </a:pPr>
            <a:r>
              <a:rPr lang="en-US" sz="1900" b="1" kern="0" spc="-57" dirty="0">
                <a:solidFill>
                  <a:srgbClr val="E5E0DF"/>
                </a:solidFill>
                <a:latin typeface="Bookman Old Style" panose="02050604050505020204" pitchFamily="18" charset="0"/>
                <a:ea typeface="Overpass Bold" pitchFamily="34" charset="-122"/>
                <a:cs typeface="Overpass Bold" pitchFamily="34" charset="-120"/>
              </a:rPr>
              <a:t>Integrate Broader Datasets</a:t>
            </a:r>
            <a:endParaRPr lang="en-US" sz="1900" dirty="0">
              <a:latin typeface="Bookman Old Style" panose="02050604050505020204" pitchFamily="18" charset="0"/>
            </a:endParaRPr>
          </a:p>
        </p:txBody>
      </p:sp>
      <p:sp>
        <p:nvSpPr>
          <p:cNvPr id="5" name="Text 2"/>
          <p:cNvSpPr/>
          <p:nvPr/>
        </p:nvSpPr>
        <p:spPr>
          <a:xfrm>
            <a:off x="2060496" y="2114312"/>
            <a:ext cx="11848743" cy="329684"/>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Bookman Old Style" panose="02050604050505020204" pitchFamily="18" charset="0"/>
                <a:ea typeface="Overpass" pitchFamily="34" charset="-122"/>
                <a:cs typeface="Overpass" pitchFamily="34" charset="-120"/>
              </a:rPr>
              <a:t>Encompass economic indicators, demographic shifts, and housing market trends.</a:t>
            </a:r>
            <a:endParaRPr lang="en-US" sz="1600" dirty="0">
              <a:latin typeface="Bookman Old Style" panose="02050604050505020204" pitchFamily="18" charset="0"/>
            </a:endParaRPr>
          </a:p>
        </p:txBody>
      </p:sp>
      <p:pic>
        <p:nvPicPr>
          <p:cNvPr id="6" name="Image 1" descr="preencoded.png"/>
          <p:cNvPicPr>
            <a:picLocks noChangeAspect="1"/>
          </p:cNvPicPr>
          <p:nvPr/>
        </p:nvPicPr>
        <p:blipFill>
          <a:blip r:embed="rId4"/>
          <a:stretch>
            <a:fillRect/>
          </a:stretch>
        </p:blipFill>
        <p:spPr>
          <a:xfrm>
            <a:off x="721162" y="2718078"/>
            <a:ext cx="1030248" cy="1236345"/>
          </a:xfrm>
          <a:prstGeom prst="rect">
            <a:avLst/>
          </a:prstGeom>
        </p:spPr>
      </p:pic>
      <p:sp>
        <p:nvSpPr>
          <p:cNvPr id="7" name="Text 3"/>
          <p:cNvSpPr/>
          <p:nvPr/>
        </p:nvSpPr>
        <p:spPr>
          <a:xfrm>
            <a:off x="2060496" y="2924056"/>
            <a:ext cx="3127058" cy="303014"/>
          </a:xfrm>
          <a:prstGeom prst="rect">
            <a:avLst/>
          </a:prstGeom>
          <a:noFill/>
          <a:ln/>
        </p:spPr>
        <p:txBody>
          <a:bodyPr wrap="none" lIns="0" tIns="0" rIns="0" bIns="0" rtlCol="0" anchor="t"/>
          <a:lstStyle/>
          <a:p>
            <a:pPr marL="0" indent="0" algn="l">
              <a:lnSpc>
                <a:spcPts val="2350"/>
              </a:lnSpc>
              <a:buNone/>
            </a:pPr>
            <a:r>
              <a:rPr lang="en-US" sz="1900" b="1" kern="0" spc="-57" dirty="0">
                <a:solidFill>
                  <a:srgbClr val="E5E0DF"/>
                </a:solidFill>
                <a:latin typeface="Bookman Old Style" panose="02050604050505020204" pitchFamily="18" charset="0"/>
                <a:ea typeface="Overpass Bold" pitchFamily="34" charset="-122"/>
                <a:cs typeface="Overpass Bold" pitchFamily="34" charset="-120"/>
              </a:rPr>
              <a:t>Investigate Machine Learning</a:t>
            </a:r>
            <a:endParaRPr lang="en-US" sz="1900" dirty="0">
              <a:latin typeface="Bookman Old Style" panose="02050604050505020204" pitchFamily="18" charset="0"/>
            </a:endParaRPr>
          </a:p>
        </p:txBody>
      </p:sp>
      <p:sp>
        <p:nvSpPr>
          <p:cNvPr id="8" name="Text 4"/>
          <p:cNvSpPr/>
          <p:nvPr/>
        </p:nvSpPr>
        <p:spPr>
          <a:xfrm>
            <a:off x="2060496" y="3350657"/>
            <a:ext cx="11848743" cy="329684"/>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Bookman Old Style" panose="02050604050505020204" pitchFamily="18" charset="0"/>
                <a:ea typeface="Overpass" pitchFamily="34" charset="-122"/>
                <a:cs typeface="Overpass" pitchFamily="34" charset="-120"/>
              </a:rPr>
              <a:t>Explore ensemble stacking and deep learning methodologies.</a:t>
            </a:r>
            <a:endParaRPr lang="en-US" sz="1600" dirty="0">
              <a:latin typeface="Bookman Old Style" panose="02050604050505020204" pitchFamily="18" charset="0"/>
            </a:endParaRPr>
          </a:p>
        </p:txBody>
      </p:sp>
      <p:pic>
        <p:nvPicPr>
          <p:cNvPr id="9" name="Image 2" descr="preencoded.png"/>
          <p:cNvPicPr>
            <a:picLocks noChangeAspect="1"/>
          </p:cNvPicPr>
          <p:nvPr/>
        </p:nvPicPr>
        <p:blipFill>
          <a:blip r:embed="rId5"/>
          <a:stretch>
            <a:fillRect/>
          </a:stretch>
        </p:blipFill>
        <p:spPr>
          <a:xfrm>
            <a:off x="721162" y="3954423"/>
            <a:ext cx="1030248" cy="1236345"/>
          </a:xfrm>
          <a:prstGeom prst="rect">
            <a:avLst/>
          </a:prstGeom>
        </p:spPr>
      </p:pic>
      <p:sp>
        <p:nvSpPr>
          <p:cNvPr id="10" name="Text 5"/>
          <p:cNvSpPr/>
          <p:nvPr/>
        </p:nvSpPr>
        <p:spPr>
          <a:xfrm>
            <a:off x="2060496" y="4160401"/>
            <a:ext cx="2424232" cy="303014"/>
          </a:xfrm>
          <a:prstGeom prst="rect">
            <a:avLst/>
          </a:prstGeom>
          <a:noFill/>
          <a:ln/>
        </p:spPr>
        <p:txBody>
          <a:bodyPr wrap="none" lIns="0" tIns="0" rIns="0" bIns="0" rtlCol="0" anchor="t"/>
          <a:lstStyle/>
          <a:p>
            <a:pPr marL="0" indent="0" algn="l">
              <a:lnSpc>
                <a:spcPts val="2350"/>
              </a:lnSpc>
              <a:buNone/>
            </a:pPr>
            <a:r>
              <a:rPr lang="en-US" sz="1900" b="1" kern="0" spc="-57" dirty="0">
                <a:solidFill>
                  <a:srgbClr val="E5E0DF"/>
                </a:solidFill>
                <a:latin typeface="Bookman Old Style" panose="02050604050505020204" pitchFamily="18" charset="0"/>
                <a:ea typeface="Overpass Bold" pitchFamily="34" charset="-122"/>
                <a:cs typeface="Overpass Bold" pitchFamily="34" charset="-120"/>
              </a:rPr>
              <a:t>Enhance Data Quality</a:t>
            </a:r>
            <a:endParaRPr lang="en-US" sz="1900" dirty="0">
              <a:latin typeface="Bookman Old Style" panose="02050604050505020204" pitchFamily="18" charset="0"/>
            </a:endParaRPr>
          </a:p>
        </p:txBody>
      </p:sp>
      <p:sp>
        <p:nvSpPr>
          <p:cNvPr id="11" name="Text 6"/>
          <p:cNvSpPr/>
          <p:nvPr/>
        </p:nvSpPr>
        <p:spPr>
          <a:xfrm>
            <a:off x="2060496" y="4587002"/>
            <a:ext cx="11848743" cy="329684"/>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Bookman Old Style" panose="02050604050505020204" pitchFamily="18" charset="0"/>
                <a:ea typeface="Overpass" pitchFamily="34" charset="-122"/>
                <a:cs typeface="Overpass" pitchFamily="34" charset="-120"/>
              </a:rPr>
              <a:t>Implement refined outlier detection and removal strategies.</a:t>
            </a:r>
            <a:endParaRPr lang="en-US" sz="1600" dirty="0">
              <a:latin typeface="Bookman Old Style" panose="02050604050505020204" pitchFamily="18" charset="0"/>
            </a:endParaRPr>
          </a:p>
        </p:txBody>
      </p:sp>
      <p:pic>
        <p:nvPicPr>
          <p:cNvPr id="12" name="Image 3" descr="preencoded.png"/>
          <p:cNvPicPr>
            <a:picLocks noChangeAspect="1"/>
          </p:cNvPicPr>
          <p:nvPr/>
        </p:nvPicPr>
        <p:blipFill>
          <a:blip r:embed="rId6"/>
          <a:stretch>
            <a:fillRect/>
          </a:stretch>
        </p:blipFill>
        <p:spPr>
          <a:xfrm>
            <a:off x="721162" y="5190768"/>
            <a:ext cx="1030248" cy="1236345"/>
          </a:xfrm>
          <a:prstGeom prst="rect">
            <a:avLst/>
          </a:prstGeom>
        </p:spPr>
      </p:pic>
      <p:sp>
        <p:nvSpPr>
          <p:cNvPr id="13" name="Text 7"/>
          <p:cNvSpPr/>
          <p:nvPr/>
        </p:nvSpPr>
        <p:spPr>
          <a:xfrm>
            <a:off x="2060496" y="5396746"/>
            <a:ext cx="2812733" cy="303014"/>
          </a:xfrm>
          <a:prstGeom prst="rect">
            <a:avLst/>
          </a:prstGeom>
          <a:noFill/>
          <a:ln/>
        </p:spPr>
        <p:txBody>
          <a:bodyPr wrap="none" lIns="0" tIns="0" rIns="0" bIns="0" rtlCol="0" anchor="t"/>
          <a:lstStyle/>
          <a:p>
            <a:pPr marL="0" indent="0" algn="l">
              <a:lnSpc>
                <a:spcPts val="2350"/>
              </a:lnSpc>
              <a:buNone/>
            </a:pPr>
            <a:r>
              <a:rPr lang="en-US" sz="1900" b="1" kern="0" spc="-57" dirty="0">
                <a:solidFill>
                  <a:srgbClr val="E5E0DF"/>
                </a:solidFill>
                <a:latin typeface="Bookman Old Style" panose="02050604050505020204" pitchFamily="18" charset="0"/>
                <a:ea typeface="Overpass Bold" pitchFamily="34" charset="-122"/>
                <a:cs typeface="Overpass Bold" pitchFamily="34" charset="-120"/>
              </a:rPr>
              <a:t>Boost Predictive Accuracy</a:t>
            </a:r>
            <a:endParaRPr lang="en-US" sz="1900" dirty="0">
              <a:latin typeface="Bookman Old Style" panose="02050604050505020204" pitchFamily="18" charset="0"/>
            </a:endParaRPr>
          </a:p>
        </p:txBody>
      </p:sp>
      <p:sp>
        <p:nvSpPr>
          <p:cNvPr id="14" name="Text 8"/>
          <p:cNvSpPr/>
          <p:nvPr/>
        </p:nvSpPr>
        <p:spPr>
          <a:xfrm>
            <a:off x="2060496" y="5823347"/>
            <a:ext cx="11848743" cy="329684"/>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Bookman Old Style" panose="02050604050505020204" pitchFamily="18" charset="0"/>
                <a:ea typeface="Overpass" pitchFamily="34" charset="-122"/>
                <a:cs typeface="Overpass" pitchFamily="34" charset="-120"/>
              </a:rPr>
              <a:t>Develop targeted feature engineering approaches for better model interpretability.</a:t>
            </a:r>
            <a:endParaRPr lang="en-US" sz="1600" dirty="0">
              <a:latin typeface="Bookman Old Style" panose="02050604050505020204" pitchFamily="18" charset="0"/>
            </a:endParaRPr>
          </a:p>
        </p:txBody>
      </p:sp>
      <p:pic>
        <p:nvPicPr>
          <p:cNvPr id="15" name="Image 4" descr="preencoded.png"/>
          <p:cNvPicPr>
            <a:picLocks noChangeAspect="1"/>
          </p:cNvPicPr>
          <p:nvPr/>
        </p:nvPicPr>
        <p:blipFill>
          <a:blip r:embed="rId7"/>
          <a:stretch>
            <a:fillRect/>
          </a:stretch>
        </p:blipFill>
        <p:spPr>
          <a:xfrm>
            <a:off x="721162" y="6427113"/>
            <a:ext cx="1030248" cy="1236345"/>
          </a:xfrm>
          <a:prstGeom prst="rect">
            <a:avLst/>
          </a:prstGeom>
        </p:spPr>
      </p:pic>
      <p:sp>
        <p:nvSpPr>
          <p:cNvPr id="16" name="Text 9"/>
          <p:cNvSpPr/>
          <p:nvPr/>
        </p:nvSpPr>
        <p:spPr>
          <a:xfrm>
            <a:off x="2060496" y="6633091"/>
            <a:ext cx="2966799" cy="303014"/>
          </a:xfrm>
          <a:prstGeom prst="rect">
            <a:avLst/>
          </a:prstGeom>
          <a:noFill/>
          <a:ln/>
        </p:spPr>
        <p:txBody>
          <a:bodyPr wrap="none" lIns="0" tIns="0" rIns="0" bIns="0" rtlCol="0" anchor="t"/>
          <a:lstStyle/>
          <a:p>
            <a:pPr marL="0" indent="0" algn="l">
              <a:lnSpc>
                <a:spcPts val="2350"/>
              </a:lnSpc>
              <a:buNone/>
            </a:pPr>
            <a:r>
              <a:rPr lang="en-US" sz="1900" b="1" kern="0" spc="-57" dirty="0">
                <a:solidFill>
                  <a:srgbClr val="E5E0DF"/>
                </a:solidFill>
                <a:latin typeface="Bookman Old Style" panose="02050604050505020204" pitchFamily="18" charset="0"/>
                <a:ea typeface="Overpass Bold" pitchFamily="34" charset="-122"/>
                <a:cs typeface="Overpass Bold" pitchFamily="34" charset="-120"/>
              </a:rPr>
              <a:t>Forecast Future Trajectories</a:t>
            </a:r>
            <a:endParaRPr lang="en-US" sz="1900" dirty="0">
              <a:latin typeface="Bookman Old Style" panose="02050604050505020204" pitchFamily="18" charset="0"/>
            </a:endParaRPr>
          </a:p>
        </p:txBody>
      </p:sp>
      <p:sp>
        <p:nvSpPr>
          <p:cNvPr id="17" name="Text 10"/>
          <p:cNvSpPr/>
          <p:nvPr/>
        </p:nvSpPr>
        <p:spPr>
          <a:xfrm>
            <a:off x="2060496" y="7059692"/>
            <a:ext cx="11848743" cy="329684"/>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Bookman Old Style" panose="02050604050505020204" pitchFamily="18" charset="0"/>
                <a:ea typeface="Overpass" pitchFamily="34" charset="-122"/>
                <a:cs typeface="Overpass" pitchFamily="34" charset="-120"/>
              </a:rPr>
              <a:t>Expand analysis to predict future property value trends using time series analysis.</a:t>
            </a:r>
            <a:endParaRPr lang="en-US" sz="1600" dirty="0">
              <a:latin typeface="Bookman Old Style" panose="020506040505050202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EFD2A-BE89-3EA3-C781-05102AEA7E37}"/>
              </a:ext>
            </a:extLst>
          </p:cNvPr>
          <p:cNvPicPr>
            <a:picLocks noChangeAspect="1"/>
          </p:cNvPicPr>
          <p:nvPr/>
        </p:nvPicPr>
        <p:blipFill>
          <a:blip r:embed="rId2"/>
          <a:stretch>
            <a:fillRect/>
          </a:stretch>
        </p:blipFill>
        <p:spPr>
          <a:xfrm>
            <a:off x="215853" y="309031"/>
            <a:ext cx="12860545" cy="7611537"/>
          </a:xfrm>
          <a:prstGeom prst="rect">
            <a:avLst/>
          </a:prstGeom>
        </p:spPr>
      </p:pic>
    </p:spTree>
    <p:extLst>
      <p:ext uri="{BB962C8B-B14F-4D97-AF65-F5344CB8AC3E}">
        <p14:creationId xmlns:p14="http://schemas.microsoft.com/office/powerpoint/2010/main" val="2575727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3008709"/>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Bookman Old Style" panose="02050604050505020204" pitchFamily="18" charset="0"/>
                <a:ea typeface="Overpass Bold" pitchFamily="34" charset="-122"/>
                <a:cs typeface="Overpass Bold" pitchFamily="34" charset="-120"/>
              </a:rPr>
              <a:t>Thank you</a:t>
            </a:r>
            <a:endParaRPr lang="en-US" sz="4400" dirty="0">
              <a:latin typeface="Bookman Old Style" panose="02050604050505020204" pitchFamily="18" charset="0"/>
            </a:endParaRPr>
          </a:p>
        </p:txBody>
      </p:sp>
      <p:sp>
        <p:nvSpPr>
          <p:cNvPr id="4" name="Text 1"/>
          <p:cNvSpPr/>
          <p:nvPr/>
        </p:nvSpPr>
        <p:spPr>
          <a:xfrm>
            <a:off x="837724" y="4071699"/>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ookman Old Style" panose="02050604050505020204" pitchFamily="18" charset="0"/>
                <a:ea typeface="Overpass" pitchFamily="34" charset="-122"/>
                <a:cs typeface="Overpass" pitchFamily="34" charset="-120"/>
              </a:rPr>
              <a:t>Thank you for your time and attention! We hope this presentation provided valuable insights into property sale amount prediction in Connecticut.</a:t>
            </a:r>
            <a:endParaRPr lang="en-US" sz="1850" dirty="0">
              <a:latin typeface="Bookman Old Style" panose="020506040505050202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80000"/>
            </a:srgbClr>
          </a:solidFill>
          <a:ln/>
        </p:spPr>
      </p:sp>
      <p:sp>
        <p:nvSpPr>
          <p:cNvPr id="4" name="Text 1"/>
          <p:cNvSpPr/>
          <p:nvPr/>
        </p:nvSpPr>
        <p:spPr>
          <a:xfrm>
            <a:off x="837724" y="1636633"/>
            <a:ext cx="5632490"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Bookman Old Style" panose="02050604050505020204" pitchFamily="18" charset="0"/>
                <a:ea typeface="Overpass Bold" pitchFamily="34" charset="-122"/>
                <a:cs typeface="Overpass Bold" pitchFamily="34" charset="-120"/>
              </a:rPr>
              <a:t>Problem Statement</a:t>
            </a:r>
            <a:endParaRPr lang="en-US" sz="4400" dirty="0">
              <a:latin typeface="Bookman Old Style" panose="02050604050505020204" pitchFamily="18" charset="0"/>
            </a:endParaRPr>
          </a:p>
        </p:txBody>
      </p:sp>
      <p:sp>
        <p:nvSpPr>
          <p:cNvPr id="5" name="Text 2"/>
          <p:cNvSpPr/>
          <p:nvPr/>
        </p:nvSpPr>
        <p:spPr>
          <a:xfrm>
            <a:off x="837724" y="2938939"/>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Bookman Old Style" panose="02050604050505020204" pitchFamily="18" charset="0"/>
                <a:ea typeface="Overpass Bold" pitchFamily="34" charset="-122"/>
                <a:cs typeface="Overpass Bold" pitchFamily="34" charset="-120"/>
              </a:rPr>
              <a:t>Hidden Patterns</a:t>
            </a:r>
            <a:endParaRPr lang="en-US" sz="2200" dirty="0">
              <a:latin typeface="Bookman Old Style" panose="02050604050505020204" pitchFamily="18" charset="0"/>
            </a:endParaRPr>
          </a:p>
        </p:txBody>
      </p:sp>
      <p:sp>
        <p:nvSpPr>
          <p:cNvPr id="6" name="Text 3"/>
          <p:cNvSpPr/>
          <p:nvPr/>
        </p:nvSpPr>
        <p:spPr>
          <a:xfrm>
            <a:off x="837724" y="3530203"/>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ookman Old Style" panose="02050604050505020204" pitchFamily="18" charset="0"/>
                <a:ea typeface="Overpass" pitchFamily="34" charset="-122"/>
                <a:cs typeface="Overpass" pitchFamily="34" charset="-120"/>
              </a:rPr>
              <a:t>Traditional valuation methods may not capture hidden patterns.</a:t>
            </a:r>
            <a:endParaRPr lang="en-US" sz="1850" dirty="0">
              <a:latin typeface="Bookman Old Style" panose="02050604050505020204" pitchFamily="18" charset="0"/>
            </a:endParaRPr>
          </a:p>
        </p:txBody>
      </p:sp>
      <p:sp>
        <p:nvSpPr>
          <p:cNvPr id="7" name="Text 4"/>
          <p:cNvSpPr/>
          <p:nvPr/>
        </p:nvSpPr>
        <p:spPr>
          <a:xfrm>
            <a:off x="7614761" y="2938939"/>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Bookman Old Style" panose="02050604050505020204" pitchFamily="18" charset="0"/>
                <a:ea typeface="Overpass Bold" pitchFamily="34" charset="-122"/>
                <a:cs typeface="Overpass Bold" pitchFamily="34" charset="-120"/>
              </a:rPr>
              <a:t>Price Dependencies</a:t>
            </a:r>
            <a:endParaRPr lang="en-US" sz="2200" dirty="0">
              <a:latin typeface="Bookman Old Style" panose="02050604050505020204" pitchFamily="18" charset="0"/>
            </a:endParaRPr>
          </a:p>
        </p:txBody>
      </p:sp>
      <p:sp>
        <p:nvSpPr>
          <p:cNvPr id="8" name="Text 5"/>
          <p:cNvSpPr/>
          <p:nvPr/>
        </p:nvSpPr>
        <p:spPr>
          <a:xfrm>
            <a:off x="7614761" y="3530203"/>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ookman Old Style" panose="02050604050505020204" pitchFamily="18" charset="0"/>
                <a:ea typeface="Overpass" pitchFamily="34" charset="-122"/>
                <a:cs typeface="Overpass" pitchFamily="34" charset="-120"/>
              </a:rPr>
              <a:t>Sale prices depend on assessed value, local infrastructure, and socio-economic factors.</a:t>
            </a:r>
            <a:endParaRPr lang="en-US" sz="1850" dirty="0">
              <a:latin typeface="Bookman Old Style" panose="02050604050505020204" pitchFamily="18" charset="0"/>
            </a:endParaRPr>
          </a:p>
        </p:txBody>
      </p:sp>
      <p:sp>
        <p:nvSpPr>
          <p:cNvPr id="9" name="Text 6"/>
          <p:cNvSpPr/>
          <p:nvPr/>
        </p:nvSpPr>
        <p:spPr>
          <a:xfrm>
            <a:off x="837724" y="5020151"/>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Bookman Old Style" panose="02050604050505020204" pitchFamily="18" charset="0"/>
                <a:ea typeface="Overpass Bold" pitchFamily="34" charset="-122"/>
                <a:cs typeface="Overpass Bold" pitchFamily="34" charset="-120"/>
              </a:rPr>
              <a:t>Model Requirements</a:t>
            </a:r>
            <a:endParaRPr lang="en-US" sz="2200" dirty="0">
              <a:latin typeface="Bookman Old Style" panose="02050604050505020204" pitchFamily="18" charset="0"/>
            </a:endParaRPr>
          </a:p>
        </p:txBody>
      </p:sp>
      <p:sp>
        <p:nvSpPr>
          <p:cNvPr id="10" name="Text 7"/>
          <p:cNvSpPr/>
          <p:nvPr/>
        </p:nvSpPr>
        <p:spPr>
          <a:xfrm>
            <a:off x="837724" y="5611416"/>
            <a:ext cx="6185535"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Bookman Old Style" panose="02050604050505020204" pitchFamily="18" charset="0"/>
                <a:ea typeface="Overpass" pitchFamily="34" charset="-122"/>
                <a:cs typeface="Overpass" pitchFamily="34" charset="-120"/>
              </a:rPr>
              <a:t>Need for accurate, scalable, and interpretable models.</a:t>
            </a:r>
            <a:endParaRPr lang="en-US" sz="1850" dirty="0">
              <a:latin typeface="Bookman Old Style" panose="02050604050505020204" pitchFamily="18" charset="0"/>
            </a:endParaRPr>
          </a:p>
        </p:txBody>
      </p:sp>
      <p:sp>
        <p:nvSpPr>
          <p:cNvPr id="11" name="Text 8"/>
          <p:cNvSpPr/>
          <p:nvPr/>
        </p:nvSpPr>
        <p:spPr>
          <a:xfrm>
            <a:off x="7614761" y="5020151"/>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Bookman Old Style" panose="02050604050505020204" pitchFamily="18" charset="0"/>
                <a:ea typeface="Overpass Bold" pitchFamily="34" charset="-122"/>
                <a:cs typeface="Overpass Bold" pitchFamily="34" charset="-120"/>
              </a:rPr>
              <a:t>Data Challenges</a:t>
            </a:r>
            <a:endParaRPr lang="en-US" sz="2200" dirty="0">
              <a:latin typeface="Bookman Old Style" panose="02050604050505020204" pitchFamily="18" charset="0"/>
            </a:endParaRPr>
          </a:p>
        </p:txBody>
      </p:sp>
      <p:sp>
        <p:nvSpPr>
          <p:cNvPr id="12" name="Text 9"/>
          <p:cNvSpPr/>
          <p:nvPr/>
        </p:nvSpPr>
        <p:spPr>
          <a:xfrm>
            <a:off x="7614761" y="5611416"/>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Bookman Old Style" panose="02050604050505020204" pitchFamily="18" charset="0"/>
                <a:ea typeface="Overpass" pitchFamily="34" charset="-122"/>
                <a:cs typeface="Overpass" pitchFamily="34" charset="-120"/>
              </a:rPr>
              <a:t>Challenge: Handling large datasets with missing values and outliers.</a:t>
            </a:r>
            <a:endParaRPr lang="en-US" sz="1850" dirty="0">
              <a:latin typeface="Bookman Old Style" panose="0205060405050502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2833" y="600313"/>
            <a:ext cx="5128260" cy="640913"/>
          </a:xfrm>
          <a:prstGeom prst="rect">
            <a:avLst/>
          </a:prstGeom>
          <a:noFill/>
          <a:ln/>
        </p:spPr>
        <p:txBody>
          <a:bodyPr wrap="none" lIns="0" tIns="0" rIns="0" bIns="0" rtlCol="0" anchor="t"/>
          <a:lstStyle/>
          <a:p>
            <a:pPr marL="0" indent="0" algn="l">
              <a:lnSpc>
                <a:spcPts val="5000"/>
              </a:lnSpc>
              <a:buNone/>
            </a:pPr>
            <a:r>
              <a:rPr lang="en-US" sz="4000" b="1" kern="0" spc="-121" dirty="0">
                <a:solidFill>
                  <a:srgbClr val="FFFFFF"/>
                </a:solidFill>
                <a:latin typeface="Bookman Old Style" panose="02050604050505020204" pitchFamily="18" charset="0"/>
                <a:ea typeface="Overpass Bold" pitchFamily="34" charset="-122"/>
                <a:cs typeface="Overpass Bold" pitchFamily="34" charset="-120"/>
              </a:rPr>
              <a:t>Significance</a:t>
            </a:r>
            <a:endParaRPr lang="en-US" sz="4000" dirty="0">
              <a:latin typeface="Bookman Old Style" panose="02050604050505020204" pitchFamily="18" charset="0"/>
            </a:endParaRPr>
          </a:p>
        </p:txBody>
      </p:sp>
      <p:pic>
        <p:nvPicPr>
          <p:cNvPr id="4" name="Image 1" descr="preencoded.png"/>
          <p:cNvPicPr>
            <a:picLocks noChangeAspect="1"/>
          </p:cNvPicPr>
          <p:nvPr/>
        </p:nvPicPr>
        <p:blipFill>
          <a:blip r:embed="rId4"/>
          <a:stretch>
            <a:fillRect/>
          </a:stretch>
        </p:blipFill>
        <p:spPr>
          <a:xfrm>
            <a:off x="762833" y="1568053"/>
            <a:ext cx="1089660" cy="1584484"/>
          </a:xfrm>
          <a:prstGeom prst="rect">
            <a:avLst/>
          </a:prstGeom>
        </p:spPr>
      </p:pic>
      <p:sp>
        <p:nvSpPr>
          <p:cNvPr id="5" name="Text 1"/>
          <p:cNvSpPr/>
          <p:nvPr/>
        </p:nvSpPr>
        <p:spPr>
          <a:xfrm>
            <a:off x="2179320" y="1785938"/>
            <a:ext cx="2564130" cy="320516"/>
          </a:xfrm>
          <a:prstGeom prst="rect">
            <a:avLst/>
          </a:prstGeom>
          <a:noFill/>
          <a:ln/>
        </p:spPr>
        <p:txBody>
          <a:bodyPr wrap="none" lIns="0" tIns="0" rIns="0" bIns="0" rtlCol="0" anchor="t"/>
          <a:lstStyle/>
          <a:p>
            <a:pPr marL="0" indent="0" algn="l">
              <a:lnSpc>
                <a:spcPts val="2500"/>
              </a:lnSpc>
              <a:buNone/>
            </a:pPr>
            <a:r>
              <a:rPr lang="en-US" sz="2000" b="1" kern="0" spc="-61" dirty="0">
                <a:solidFill>
                  <a:srgbClr val="E5E0DF"/>
                </a:solidFill>
                <a:latin typeface="Bookman Old Style" panose="02050604050505020204" pitchFamily="18" charset="0"/>
                <a:ea typeface="Overpass Bold" pitchFamily="34" charset="-122"/>
                <a:cs typeface="Overpass Bold" pitchFamily="34" charset="-120"/>
              </a:rPr>
              <a:t>Stakeholder Benefits</a:t>
            </a:r>
            <a:endParaRPr lang="en-US" sz="2000" dirty="0">
              <a:latin typeface="Bookman Old Style" panose="02050604050505020204" pitchFamily="18" charset="0"/>
            </a:endParaRPr>
          </a:p>
        </p:txBody>
      </p:sp>
      <p:sp>
        <p:nvSpPr>
          <p:cNvPr id="6" name="Text 2"/>
          <p:cNvSpPr/>
          <p:nvPr/>
        </p:nvSpPr>
        <p:spPr>
          <a:xfrm>
            <a:off x="2179320" y="2237184"/>
            <a:ext cx="6201847" cy="697468"/>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Bookman Old Style" panose="02050604050505020204" pitchFamily="18" charset="0"/>
                <a:ea typeface="Overpass" pitchFamily="34" charset="-122"/>
                <a:cs typeface="Overpass" pitchFamily="34" charset="-120"/>
              </a:rPr>
              <a:t>Predictive analytics aid real estate investors, banks, and governments.</a:t>
            </a:r>
            <a:endParaRPr lang="en-US" sz="1700" dirty="0">
              <a:latin typeface="Bookman Old Style" panose="02050604050505020204" pitchFamily="18" charset="0"/>
            </a:endParaRPr>
          </a:p>
        </p:txBody>
      </p:sp>
      <p:pic>
        <p:nvPicPr>
          <p:cNvPr id="7" name="Image 2" descr="preencoded.png"/>
          <p:cNvPicPr>
            <a:picLocks noChangeAspect="1"/>
          </p:cNvPicPr>
          <p:nvPr/>
        </p:nvPicPr>
        <p:blipFill>
          <a:blip r:embed="rId5"/>
          <a:stretch>
            <a:fillRect/>
          </a:stretch>
        </p:blipFill>
        <p:spPr>
          <a:xfrm>
            <a:off x="762833" y="3152537"/>
            <a:ext cx="1089660" cy="1584484"/>
          </a:xfrm>
          <a:prstGeom prst="rect">
            <a:avLst/>
          </a:prstGeom>
        </p:spPr>
      </p:pic>
      <p:sp>
        <p:nvSpPr>
          <p:cNvPr id="8" name="Text 3"/>
          <p:cNvSpPr/>
          <p:nvPr/>
        </p:nvSpPr>
        <p:spPr>
          <a:xfrm>
            <a:off x="2179320" y="3370421"/>
            <a:ext cx="2564130" cy="320516"/>
          </a:xfrm>
          <a:prstGeom prst="rect">
            <a:avLst/>
          </a:prstGeom>
          <a:noFill/>
          <a:ln/>
        </p:spPr>
        <p:txBody>
          <a:bodyPr wrap="none" lIns="0" tIns="0" rIns="0" bIns="0" rtlCol="0" anchor="t"/>
          <a:lstStyle/>
          <a:p>
            <a:pPr marL="0" indent="0" algn="l">
              <a:lnSpc>
                <a:spcPts val="2500"/>
              </a:lnSpc>
              <a:buNone/>
            </a:pPr>
            <a:r>
              <a:rPr lang="en-US" sz="2000" b="1" kern="0" spc="-61" dirty="0">
                <a:solidFill>
                  <a:srgbClr val="E5E0DF"/>
                </a:solidFill>
                <a:latin typeface="Bookman Old Style" panose="02050604050505020204" pitchFamily="18" charset="0"/>
                <a:ea typeface="Overpass Bold" pitchFamily="34" charset="-122"/>
                <a:cs typeface="Overpass Bold" pitchFamily="34" charset="-120"/>
              </a:rPr>
              <a:t>Policy Optimization</a:t>
            </a:r>
            <a:endParaRPr lang="en-US" sz="2000" dirty="0">
              <a:latin typeface="Bookman Old Style" panose="02050604050505020204" pitchFamily="18" charset="0"/>
            </a:endParaRPr>
          </a:p>
        </p:txBody>
      </p:sp>
      <p:sp>
        <p:nvSpPr>
          <p:cNvPr id="9" name="Text 4"/>
          <p:cNvSpPr/>
          <p:nvPr/>
        </p:nvSpPr>
        <p:spPr>
          <a:xfrm>
            <a:off x="2179320" y="3821668"/>
            <a:ext cx="6201847" cy="697468"/>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Bookman Old Style" panose="02050604050505020204" pitchFamily="18" charset="0"/>
                <a:ea typeface="Overpass" pitchFamily="34" charset="-122"/>
                <a:cs typeface="Overpass" pitchFamily="34" charset="-120"/>
              </a:rPr>
              <a:t>Accurate forecasts help optimize investments and housing policies.</a:t>
            </a:r>
            <a:endParaRPr lang="en-US" sz="1700" dirty="0">
              <a:latin typeface="Bookman Old Style" panose="02050604050505020204" pitchFamily="18" charset="0"/>
            </a:endParaRPr>
          </a:p>
        </p:txBody>
      </p:sp>
      <p:pic>
        <p:nvPicPr>
          <p:cNvPr id="10" name="Image 3" descr="preencoded.png"/>
          <p:cNvPicPr>
            <a:picLocks noChangeAspect="1"/>
          </p:cNvPicPr>
          <p:nvPr/>
        </p:nvPicPr>
        <p:blipFill>
          <a:blip r:embed="rId6"/>
          <a:stretch>
            <a:fillRect/>
          </a:stretch>
        </p:blipFill>
        <p:spPr>
          <a:xfrm>
            <a:off x="762833" y="4737021"/>
            <a:ext cx="1089660" cy="1307663"/>
          </a:xfrm>
          <a:prstGeom prst="rect">
            <a:avLst/>
          </a:prstGeom>
        </p:spPr>
      </p:pic>
      <p:sp>
        <p:nvSpPr>
          <p:cNvPr id="11" name="Text 5"/>
          <p:cNvSpPr/>
          <p:nvPr/>
        </p:nvSpPr>
        <p:spPr>
          <a:xfrm>
            <a:off x="2179320" y="4954905"/>
            <a:ext cx="2564130" cy="320516"/>
          </a:xfrm>
          <a:prstGeom prst="rect">
            <a:avLst/>
          </a:prstGeom>
          <a:noFill/>
          <a:ln/>
        </p:spPr>
        <p:txBody>
          <a:bodyPr wrap="none" lIns="0" tIns="0" rIns="0" bIns="0" rtlCol="0" anchor="t"/>
          <a:lstStyle/>
          <a:p>
            <a:pPr marL="0" indent="0" algn="l">
              <a:lnSpc>
                <a:spcPts val="2500"/>
              </a:lnSpc>
              <a:buNone/>
            </a:pPr>
            <a:r>
              <a:rPr lang="en-US" sz="2000" b="1" kern="0" spc="-61" dirty="0">
                <a:solidFill>
                  <a:srgbClr val="E5E0DF"/>
                </a:solidFill>
                <a:latin typeface="Bookman Old Style" panose="02050604050505020204" pitchFamily="18" charset="0"/>
                <a:ea typeface="Overpass Bold" pitchFamily="34" charset="-122"/>
                <a:cs typeface="Overpass Bold" pitchFamily="34" charset="-120"/>
              </a:rPr>
              <a:t>Value Identification</a:t>
            </a:r>
            <a:endParaRPr lang="en-US" sz="2000" dirty="0">
              <a:latin typeface="Bookman Old Style" panose="02050604050505020204" pitchFamily="18" charset="0"/>
            </a:endParaRPr>
          </a:p>
        </p:txBody>
      </p:sp>
      <p:sp>
        <p:nvSpPr>
          <p:cNvPr id="12" name="Text 6"/>
          <p:cNvSpPr/>
          <p:nvPr/>
        </p:nvSpPr>
        <p:spPr>
          <a:xfrm>
            <a:off x="2179320" y="5406152"/>
            <a:ext cx="6201847" cy="348734"/>
          </a:xfrm>
          <a:prstGeom prst="rect">
            <a:avLst/>
          </a:prstGeom>
          <a:noFill/>
          <a:ln/>
        </p:spPr>
        <p:txBody>
          <a:bodyPr wrap="none" lIns="0" tIns="0" rIns="0" bIns="0" rtlCol="0" anchor="t"/>
          <a:lstStyle/>
          <a:p>
            <a:pPr marL="0" indent="0" algn="l">
              <a:lnSpc>
                <a:spcPts val="2700"/>
              </a:lnSpc>
              <a:buNone/>
            </a:pPr>
            <a:r>
              <a:rPr lang="en-US" sz="1700" dirty="0">
                <a:solidFill>
                  <a:srgbClr val="E5E0DF"/>
                </a:solidFill>
                <a:latin typeface="Bookman Old Style" panose="02050604050505020204" pitchFamily="18" charset="0"/>
                <a:ea typeface="Overpass" pitchFamily="34" charset="-122"/>
                <a:cs typeface="Overpass" pitchFamily="34" charset="-120"/>
              </a:rPr>
              <a:t>Early identification of undervalued or overvalued properties.</a:t>
            </a:r>
            <a:endParaRPr lang="en-US" sz="1700" dirty="0">
              <a:latin typeface="Bookman Old Style" panose="02050604050505020204" pitchFamily="18" charset="0"/>
            </a:endParaRPr>
          </a:p>
        </p:txBody>
      </p:sp>
      <p:pic>
        <p:nvPicPr>
          <p:cNvPr id="13" name="Image 4" descr="preencoded.png"/>
          <p:cNvPicPr>
            <a:picLocks noChangeAspect="1"/>
          </p:cNvPicPr>
          <p:nvPr/>
        </p:nvPicPr>
        <p:blipFill>
          <a:blip r:embed="rId7"/>
          <a:stretch>
            <a:fillRect/>
          </a:stretch>
        </p:blipFill>
        <p:spPr>
          <a:xfrm>
            <a:off x="762833" y="6044684"/>
            <a:ext cx="1089660" cy="1584484"/>
          </a:xfrm>
          <a:prstGeom prst="rect">
            <a:avLst/>
          </a:prstGeom>
        </p:spPr>
      </p:pic>
      <p:sp>
        <p:nvSpPr>
          <p:cNvPr id="14" name="Text 7"/>
          <p:cNvSpPr/>
          <p:nvPr/>
        </p:nvSpPr>
        <p:spPr>
          <a:xfrm>
            <a:off x="2179320" y="6262568"/>
            <a:ext cx="2564130" cy="320516"/>
          </a:xfrm>
          <a:prstGeom prst="rect">
            <a:avLst/>
          </a:prstGeom>
          <a:noFill/>
          <a:ln/>
        </p:spPr>
        <p:txBody>
          <a:bodyPr wrap="none" lIns="0" tIns="0" rIns="0" bIns="0" rtlCol="0" anchor="t"/>
          <a:lstStyle/>
          <a:p>
            <a:pPr marL="0" indent="0" algn="l">
              <a:lnSpc>
                <a:spcPts val="2500"/>
              </a:lnSpc>
              <a:buNone/>
            </a:pPr>
            <a:r>
              <a:rPr lang="en-US" sz="2000" b="1" kern="0" spc="-61" dirty="0">
                <a:solidFill>
                  <a:srgbClr val="E5E0DF"/>
                </a:solidFill>
                <a:latin typeface="Bookman Old Style" panose="02050604050505020204" pitchFamily="18" charset="0"/>
                <a:ea typeface="Overpass Bold" pitchFamily="34" charset="-122"/>
                <a:cs typeface="Overpass Bold" pitchFamily="34" charset="-120"/>
              </a:rPr>
              <a:t>Infrastructure Insights</a:t>
            </a:r>
            <a:endParaRPr lang="en-US" sz="2000" dirty="0">
              <a:latin typeface="Bookman Old Style" panose="02050604050505020204" pitchFamily="18" charset="0"/>
            </a:endParaRPr>
          </a:p>
        </p:txBody>
      </p:sp>
      <p:sp>
        <p:nvSpPr>
          <p:cNvPr id="15" name="Text 8"/>
          <p:cNvSpPr/>
          <p:nvPr/>
        </p:nvSpPr>
        <p:spPr>
          <a:xfrm>
            <a:off x="2179320" y="6713815"/>
            <a:ext cx="6201847" cy="697468"/>
          </a:xfrm>
          <a:prstGeom prst="rect">
            <a:avLst/>
          </a:prstGeom>
          <a:noFill/>
          <a:ln/>
        </p:spPr>
        <p:txBody>
          <a:bodyPr wrap="square" lIns="0" tIns="0" rIns="0" bIns="0" rtlCol="0" anchor="t"/>
          <a:lstStyle/>
          <a:p>
            <a:pPr marL="0" indent="0" algn="l">
              <a:lnSpc>
                <a:spcPts val="2700"/>
              </a:lnSpc>
              <a:buNone/>
            </a:pPr>
            <a:r>
              <a:rPr lang="en-US" sz="1700" dirty="0">
                <a:solidFill>
                  <a:srgbClr val="E5E0DF"/>
                </a:solidFill>
                <a:latin typeface="Bookman Old Style" panose="02050604050505020204" pitchFamily="18" charset="0"/>
                <a:ea typeface="Overpass" pitchFamily="34" charset="-122"/>
                <a:cs typeface="Overpass" pitchFamily="34" charset="-120"/>
              </a:rPr>
              <a:t>Insights into role of town infrastructure (schools) on property prices.</a:t>
            </a:r>
            <a:endParaRPr lang="en-US" sz="1700" dirty="0">
              <a:latin typeface="Bookman Old Style" panose="0205060405050502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53152" y="501015"/>
            <a:ext cx="3046809" cy="380762"/>
          </a:xfrm>
          <a:prstGeom prst="rect">
            <a:avLst/>
          </a:prstGeom>
          <a:noFill/>
          <a:ln/>
        </p:spPr>
        <p:txBody>
          <a:bodyPr wrap="none" lIns="0" tIns="0" rIns="0" bIns="0" rtlCol="0" anchor="t"/>
          <a:lstStyle/>
          <a:p>
            <a:pPr marL="0" indent="0" algn="l">
              <a:lnSpc>
                <a:spcPts val="2950"/>
              </a:lnSpc>
              <a:buNone/>
            </a:pPr>
            <a:r>
              <a:rPr lang="en-US" sz="2350" b="1" kern="0" spc="-72" dirty="0">
                <a:solidFill>
                  <a:srgbClr val="FFFFFF"/>
                </a:solidFill>
                <a:latin typeface="Bookman Old Style" panose="02050604050505020204" pitchFamily="18" charset="0"/>
                <a:ea typeface="Overpass Bold" pitchFamily="34" charset="-122"/>
                <a:cs typeface="Overpass Bold" pitchFamily="34" charset="-120"/>
              </a:rPr>
              <a:t>Data Overview</a:t>
            </a:r>
            <a:endParaRPr lang="en-US" sz="2350" dirty="0">
              <a:latin typeface="Bookman Old Style" panose="02050604050505020204" pitchFamily="18" charset="0"/>
            </a:endParaRPr>
          </a:p>
        </p:txBody>
      </p:sp>
      <p:pic>
        <p:nvPicPr>
          <p:cNvPr id="3" name="Image 0" descr="preencoded.png"/>
          <p:cNvPicPr>
            <a:picLocks noChangeAspect="1"/>
          </p:cNvPicPr>
          <p:nvPr/>
        </p:nvPicPr>
        <p:blipFill>
          <a:blip r:embed="rId3"/>
          <a:stretch>
            <a:fillRect/>
          </a:stretch>
        </p:blipFill>
        <p:spPr>
          <a:xfrm>
            <a:off x="453152" y="1075968"/>
            <a:ext cx="323612" cy="323612"/>
          </a:xfrm>
          <a:prstGeom prst="rect">
            <a:avLst/>
          </a:prstGeom>
        </p:spPr>
      </p:pic>
      <p:sp>
        <p:nvSpPr>
          <p:cNvPr id="4" name="Text 1"/>
          <p:cNvSpPr/>
          <p:nvPr/>
        </p:nvSpPr>
        <p:spPr>
          <a:xfrm>
            <a:off x="453152" y="1529001"/>
            <a:ext cx="1523405" cy="190500"/>
          </a:xfrm>
          <a:prstGeom prst="rect">
            <a:avLst/>
          </a:prstGeom>
          <a:noFill/>
          <a:ln/>
        </p:spPr>
        <p:txBody>
          <a:bodyPr wrap="none" lIns="0" tIns="0" rIns="0" bIns="0" rtlCol="0" anchor="t"/>
          <a:lstStyle/>
          <a:p>
            <a:pPr marL="0" indent="0" algn="l">
              <a:lnSpc>
                <a:spcPts val="1450"/>
              </a:lnSpc>
              <a:buNone/>
            </a:pPr>
            <a:r>
              <a:rPr lang="en-US" sz="1150" b="1" kern="0" spc="-36" dirty="0">
                <a:solidFill>
                  <a:srgbClr val="E5E0DF"/>
                </a:solidFill>
                <a:latin typeface="Bookman Old Style" panose="02050604050505020204" pitchFamily="18" charset="0"/>
                <a:ea typeface="Overpass Bold" pitchFamily="34" charset="-122"/>
                <a:cs typeface="Overpass Bold" pitchFamily="34" charset="-120"/>
              </a:rPr>
              <a:t>Main Property Dataset</a:t>
            </a:r>
            <a:endParaRPr lang="en-US" sz="1150" dirty="0">
              <a:latin typeface="Bookman Old Style" panose="02050604050505020204" pitchFamily="18" charset="0"/>
            </a:endParaRPr>
          </a:p>
        </p:txBody>
      </p:sp>
      <p:sp>
        <p:nvSpPr>
          <p:cNvPr id="5" name="Text 2"/>
          <p:cNvSpPr/>
          <p:nvPr/>
        </p:nvSpPr>
        <p:spPr>
          <a:xfrm>
            <a:off x="453152" y="1797129"/>
            <a:ext cx="3285292" cy="207169"/>
          </a:xfrm>
          <a:prstGeom prst="rect">
            <a:avLst/>
          </a:prstGeom>
          <a:noFill/>
          <a:ln/>
        </p:spPr>
        <p:txBody>
          <a:bodyPr wrap="none" lIns="0" tIns="0" rIns="0" bIns="0" rtlCol="0" anchor="t"/>
          <a:lstStyle/>
          <a:p>
            <a:pPr marL="0" indent="0" algn="l">
              <a:lnSpc>
                <a:spcPts val="1600"/>
              </a:lnSpc>
              <a:buNone/>
            </a:pPr>
            <a:r>
              <a:rPr lang="en-US" sz="1000" dirty="0">
                <a:solidFill>
                  <a:srgbClr val="E5E0DF"/>
                </a:solidFill>
                <a:latin typeface="Bookman Old Style" panose="02050604050505020204" pitchFamily="18" charset="0"/>
                <a:ea typeface="Overpass" pitchFamily="34" charset="-122"/>
                <a:cs typeface="Overpass" pitchFamily="34" charset="-120"/>
              </a:rPr>
              <a:t>Transactions, Assessments.</a:t>
            </a:r>
            <a:endParaRPr lang="en-US" sz="1000" dirty="0">
              <a:latin typeface="Bookman Old Style" panose="02050604050505020204" pitchFamily="18" charset="0"/>
            </a:endParaRPr>
          </a:p>
        </p:txBody>
      </p:sp>
      <p:pic>
        <p:nvPicPr>
          <p:cNvPr id="6" name="Image 1" descr="preencoded.png"/>
          <p:cNvPicPr>
            <a:picLocks noChangeAspect="1"/>
          </p:cNvPicPr>
          <p:nvPr/>
        </p:nvPicPr>
        <p:blipFill>
          <a:blip r:embed="rId4"/>
          <a:stretch>
            <a:fillRect/>
          </a:stretch>
        </p:blipFill>
        <p:spPr>
          <a:xfrm>
            <a:off x="3932634" y="1075968"/>
            <a:ext cx="323612" cy="323612"/>
          </a:xfrm>
          <a:prstGeom prst="rect">
            <a:avLst/>
          </a:prstGeom>
        </p:spPr>
      </p:pic>
      <p:sp>
        <p:nvSpPr>
          <p:cNvPr id="7" name="Text 3"/>
          <p:cNvSpPr/>
          <p:nvPr/>
        </p:nvSpPr>
        <p:spPr>
          <a:xfrm>
            <a:off x="3932634" y="1529001"/>
            <a:ext cx="1523405" cy="190500"/>
          </a:xfrm>
          <a:prstGeom prst="rect">
            <a:avLst/>
          </a:prstGeom>
          <a:noFill/>
          <a:ln/>
        </p:spPr>
        <p:txBody>
          <a:bodyPr wrap="none" lIns="0" tIns="0" rIns="0" bIns="0" rtlCol="0" anchor="t"/>
          <a:lstStyle/>
          <a:p>
            <a:pPr marL="0" indent="0" algn="l">
              <a:lnSpc>
                <a:spcPts val="1450"/>
              </a:lnSpc>
              <a:buNone/>
            </a:pPr>
            <a:r>
              <a:rPr lang="en-US" sz="1150" b="1" kern="0" spc="-36" dirty="0">
                <a:solidFill>
                  <a:srgbClr val="E5E0DF"/>
                </a:solidFill>
                <a:latin typeface="Bookman Old Style" panose="02050604050505020204" pitchFamily="18" charset="0"/>
                <a:ea typeface="Overpass Bold" pitchFamily="34" charset="-122"/>
                <a:cs typeface="Overpass Bold" pitchFamily="34" charset="-120"/>
              </a:rPr>
              <a:t>Housing Sales Data</a:t>
            </a:r>
            <a:endParaRPr lang="en-US" sz="1150" dirty="0">
              <a:latin typeface="Bookman Old Style" panose="02050604050505020204" pitchFamily="18" charset="0"/>
            </a:endParaRPr>
          </a:p>
        </p:txBody>
      </p:sp>
      <p:sp>
        <p:nvSpPr>
          <p:cNvPr id="8" name="Text 4"/>
          <p:cNvSpPr/>
          <p:nvPr/>
        </p:nvSpPr>
        <p:spPr>
          <a:xfrm>
            <a:off x="3932634" y="1797129"/>
            <a:ext cx="3285411" cy="207169"/>
          </a:xfrm>
          <a:prstGeom prst="rect">
            <a:avLst/>
          </a:prstGeom>
          <a:noFill/>
          <a:ln/>
        </p:spPr>
        <p:txBody>
          <a:bodyPr wrap="none" lIns="0" tIns="0" rIns="0" bIns="0" rtlCol="0" anchor="t"/>
          <a:lstStyle/>
          <a:p>
            <a:pPr marL="0" indent="0" algn="l">
              <a:lnSpc>
                <a:spcPts val="1600"/>
              </a:lnSpc>
              <a:buNone/>
            </a:pPr>
            <a:r>
              <a:rPr lang="en-US" sz="1000" dirty="0">
                <a:solidFill>
                  <a:srgbClr val="E5E0DF"/>
                </a:solidFill>
                <a:latin typeface="Bookman Old Style" panose="02050604050505020204" pitchFamily="18" charset="0"/>
                <a:ea typeface="Overpass" pitchFamily="34" charset="-122"/>
                <a:cs typeface="Overpass" pitchFamily="34" charset="-120"/>
              </a:rPr>
              <a:t>Sale Amounts.</a:t>
            </a:r>
            <a:endParaRPr lang="en-US" sz="1000" dirty="0">
              <a:latin typeface="Bookman Old Style" panose="02050604050505020204" pitchFamily="18" charset="0"/>
            </a:endParaRPr>
          </a:p>
        </p:txBody>
      </p:sp>
      <p:pic>
        <p:nvPicPr>
          <p:cNvPr id="9" name="Image 2" descr="preencoded.png"/>
          <p:cNvPicPr>
            <a:picLocks noChangeAspect="1"/>
          </p:cNvPicPr>
          <p:nvPr/>
        </p:nvPicPr>
        <p:blipFill>
          <a:blip r:embed="rId5"/>
          <a:stretch>
            <a:fillRect/>
          </a:stretch>
        </p:blipFill>
        <p:spPr>
          <a:xfrm>
            <a:off x="7412236" y="1075968"/>
            <a:ext cx="323612" cy="323612"/>
          </a:xfrm>
          <a:prstGeom prst="rect">
            <a:avLst/>
          </a:prstGeom>
        </p:spPr>
      </p:pic>
      <p:sp>
        <p:nvSpPr>
          <p:cNvPr id="10" name="Text 5"/>
          <p:cNvSpPr/>
          <p:nvPr/>
        </p:nvSpPr>
        <p:spPr>
          <a:xfrm>
            <a:off x="7412236" y="1529001"/>
            <a:ext cx="1523405" cy="190500"/>
          </a:xfrm>
          <a:prstGeom prst="rect">
            <a:avLst/>
          </a:prstGeom>
          <a:noFill/>
          <a:ln/>
        </p:spPr>
        <p:txBody>
          <a:bodyPr wrap="none" lIns="0" tIns="0" rIns="0" bIns="0" rtlCol="0" anchor="t"/>
          <a:lstStyle/>
          <a:p>
            <a:pPr marL="0" indent="0" algn="l">
              <a:lnSpc>
                <a:spcPts val="1450"/>
              </a:lnSpc>
              <a:buNone/>
            </a:pPr>
            <a:r>
              <a:rPr lang="en-US" sz="1150" b="1" kern="0" spc="-36" dirty="0">
                <a:solidFill>
                  <a:srgbClr val="E5E0DF"/>
                </a:solidFill>
                <a:latin typeface="Bookman Old Style" panose="02050604050505020204" pitchFamily="18" charset="0"/>
                <a:ea typeface="Overpass Bold" pitchFamily="34" charset="-122"/>
                <a:cs typeface="Overpass Bold" pitchFamily="34" charset="-120"/>
              </a:rPr>
              <a:t>Schools Data</a:t>
            </a:r>
            <a:endParaRPr lang="en-US" sz="1150" dirty="0">
              <a:latin typeface="Bookman Old Style" panose="02050604050505020204" pitchFamily="18" charset="0"/>
            </a:endParaRPr>
          </a:p>
        </p:txBody>
      </p:sp>
      <p:sp>
        <p:nvSpPr>
          <p:cNvPr id="11" name="Text 6"/>
          <p:cNvSpPr/>
          <p:nvPr/>
        </p:nvSpPr>
        <p:spPr>
          <a:xfrm>
            <a:off x="7412236" y="1797129"/>
            <a:ext cx="3285411" cy="207169"/>
          </a:xfrm>
          <a:prstGeom prst="rect">
            <a:avLst/>
          </a:prstGeom>
          <a:noFill/>
          <a:ln/>
        </p:spPr>
        <p:txBody>
          <a:bodyPr wrap="none" lIns="0" tIns="0" rIns="0" bIns="0" rtlCol="0" anchor="t"/>
          <a:lstStyle/>
          <a:p>
            <a:pPr marL="0" indent="0" algn="l">
              <a:lnSpc>
                <a:spcPts val="1600"/>
              </a:lnSpc>
              <a:buNone/>
            </a:pPr>
            <a:r>
              <a:rPr lang="en-US" sz="1000" dirty="0">
                <a:solidFill>
                  <a:srgbClr val="E5E0DF"/>
                </a:solidFill>
                <a:latin typeface="Bookman Old Style" panose="02050604050505020204" pitchFamily="18" charset="0"/>
                <a:ea typeface="Overpass" pitchFamily="34" charset="-122"/>
                <a:cs typeface="Overpass" pitchFamily="34" charset="-120"/>
              </a:rPr>
              <a:t>Number of Schools (PreK–12).</a:t>
            </a:r>
            <a:endParaRPr lang="en-US" sz="1000" dirty="0">
              <a:latin typeface="Bookman Old Style" panose="02050604050505020204" pitchFamily="18" charset="0"/>
            </a:endParaRPr>
          </a:p>
        </p:txBody>
      </p:sp>
      <p:pic>
        <p:nvPicPr>
          <p:cNvPr id="12" name="Image 3" descr="preencoded.png"/>
          <p:cNvPicPr>
            <a:picLocks noChangeAspect="1"/>
          </p:cNvPicPr>
          <p:nvPr/>
        </p:nvPicPr>
        <p:blipFill>
          <a:blip r:embed="rId6"/>
          <a:stretch>
            <a:fillRect/>
          </a:stretch>
        </p:blipFill>
        <p:spPr>
          <a:xfrm>
            <a:off x="10891837" y="1075968"/>
            <a:ext cx="323612" cy="323612"/>
          </a:xfrm>
          <a:prstGeom prst="rect">
            <a:avLst/>
          </a:prstGeom>
        </p:spPr>
      </p:pic>
      <p:sp>
        <p:nvSpPr>
          <p:cNvPr id="13" name="Text 7"/>
          <p:cNvSpPr/>
          <p:nvPr/>
        </p:nvSpPr>
        <p:spPr>
          <a:xfrm>
            <a:off x="10891837" y="1529001"/>
            <a:ext cx="1523405" cy="190500"/>
          </a:xfrm>
          <a:prstGeom prst="rect">
            <a:avLst/>
          </a:prstGeom>
          <a:noFill/>
          <a:ln/>
        </p:spPr>
        <p:txBody>
          <a:bodyPr wrap="none" lIns="0" tIns="0" rIns="0" bIns="0" rtlCol="0" anchor="t"/>
          <a:lstStyle/>
          <a:p>
            <a:pPr marL="0" indent="0" algn="l">
              <a:lnSpc>
                <a:spcPts val="1450"/>
              </a:lnSpc>
              <a:buNone/>
            </a:pPr>
            <a:r>
              <a:rPr lang="en-US" sz="1150" b="1" kern="0" spc="-36" dirty="0">
                <a:solidFill>
                  <a:srgbClr val="E5E0DF"/>
                </a:solidFill>
                <a:latin typeface="Bookman Old Style" panose="02050604050505020204" pitchFamily="18" charset="0"/>
                <a:ea typeface="Overpass Bold" pitchFamily="34" charset="-122"/>
                <a:cs typeface="Overpass Bold" pitchFamily="34" charset="-120"/>
              </a:rPr>
              <a:t>Crime Data</a:t>
            </a:r>
            <a:endParaRPr lang="en-US" sz="1150" dirty="0">
              <a:latin typeface="Bookman Old Style" panose="02050604050505020204" pitchFamily="18" charset="0"/>
            </a:endParaRPr>
          </a:p>
        </p:txBody>
      </p:sp>
      <p:sp>
        <p:nvSpPr>
          <p:cNvPr id="14" name="Text 8"/>
          <p:cNvSpPr/>
          <p:nvPr/>
        </p:nvSpPr>
        <p:spPr>
          <a:xfrm>
            <a:off x="10891837" y="1797129"/>
            <a:ext cx="3285411" cy="207169"/>
          </a:xfrm>
          <a:prstGeom prst="rect">
            <a:avLst/>
          </a:prstGeom>
          <a:noFill/>
          <a:ln/>
        </p:spPr>
        <p:txBody>
          <a:bodyPr wrap="none" lIns="0" tIns="0" rIns="0" bIns="0" rtlCol="0" anchor="t"/>
          <a:lstStyle/>
          <a:p>
            <a:pPr marL="0" indent="0" algn="l">
              <a:lnSpc>
                <a:spcPts val="1600"/>
              </a:lnSpc>
              <a:buNone/>
            </a:pPr>
            <a:r>
              <a:rPr lang="en-US" sz="1000" dirty="0">
                <a:solidFill>
                  <a:srgbClr val="E5E0DF"/>
                </a:solidFill>
                <a:latin typeface="Bookman Old Style" panose="02050604050505020204" pitchFamily="18" charset="0"/>
                <a:ea typeface="Overpass" pitchFamily="34" charset="-122"/>
                <a:cs typeface="Overpass" pitchFamily="34" charset="-120"/>
              </a:rPr>
              <a:t>Crime incidents per 100,000 population.</a:t>
            </a:r>
            <a:endParaRPr lang="en-US" sz="1000" dirty="0">
              <a:latin typeface="Bookman Old Style" panose="02050604050505020204" pitchFamily="18" charset="0"/>
            </a:endParaRPr>
          </a:p>
        </p:txBody>
      </p:sp>
      <p:sp>
        <p:nvSpPr>
          <p:cNvPr id="15" name="Text 9"/>
          <p:cNvSpPr/>
          <p:nvPr/>
        </p:nvSpPr>
        <p:spPr>
          <a:xfrm>
            <a:off x="453152" y="2149912"/>
            <a:ext cx="13724096" cy="207169"/>
          </a:xfrm>
          <a:prstGeom prst="rect">
            <a:avLst/>
          </a:prstGeom>
          <a:noFill/>
          <a:ln/>
        </p:spPr>
        <p:txBody>
          <a:bodyPr wrap="none" lIns="0" tIns="0" rIns="0" bIns="0" rtlCol="0" anchor="t"/>
          <a:lstStyle/>
          <a:p>
            <a:pPr marL="0" indent="0" algn="l">
              <a:lnSpc>
                <a:spcPts val="1600"/>
              </a:lnSpc>
              <a:buNone/>
            </a:pPr>
            <a:r>
              <a:rPr lang="en-US" sz="1000" dirty="0">
                <a:solidFill>
                  <a:srgbClr val="E5E0DF"/>
                </a:solidFill>
                <a:latin typeface="Bookman Old Style" panose="02050604050505020204" pitchFamily="18" charset="0"/>
                <a:ea typeface="Overpass" pitchFamily="34" charset="-122"/>
                <a:cs typeface="Overpass" pitchFamily="34" charset="-120"/>
              </a:rPr>
              <a:t>Merged on Town and Year fields.</a:t>
            </a:r>
            <a:endParaRPr lang="en-US" sz="1000" dirty="0">
              <a:latin typeface="Bookman Old Style" panose="02050604050505020204" pitchFamily="18" charset="0"/>
            </a:endParaRPr>
          </a:p>
        </p:txBody>
      </p:sp>
      <p:sp>
        <p:nvSpPr>
          <p:cNvPr id="16" name="Text 10"/>
          <p:cNvSpPr/>
          <p:nvPr/>
        </p:nvSpPr>
        <p:spPr>
          <a:xfrm>
            <a:off x="453152" y="2502694"/>
            <a:ext cx="13724096" cy="207169"/>
          </a:xfrm>
          <a:prstGeom prst="rect">
            <a:avLst/>
          </a:prstGeom>
          <a:noFill/>
          <a:ln/>
        </p:spPr>
        <p:txBody>
          <a:bodyPr wrap="none" lIns="0" tIns="0" rIns="0" bIns="0" rtlCol="0" anchor="t"/>
          <a:lstStyle/>
          <a:p>
            <a:pPr marL="0" indent="0" algn="l">
              <a:lnSpc>
                <a:spcPts val="1600"/>
              </a:lnSpc>
              <a:buNone/>
            </a:pPr>
            <a:r>
              <a:rPr lang="en-US" sz="1000" dirty="0">
                <a:solidFill>
                  <a:srgbClr val="E5E0DF"/>
                </a:solidFill>
                <a:latin typeface="Bookman Old Style" panose="02050604050505020204" pitchFamily="18" charset="0"/>
                <a:ea typeface="Overpass" pitchFamily="34" charset="-122"/>
                <a:cs typeface="Overpass" pitchFamily="34" charset="-120"/>
              </a:rPr>
              <a:t>Preprocessing included missing value treatment and standardization.</a:t>
            </a:r>
            <a:endParaRPr lang="en-US" sz="1000" dirty="0">
              <a:latin typeface="Bookman Old Style" panose="02050604050505020204" pitchFamily="18" charset="0"/>
            </a:endParaRPr>
          </a:p>
        </p:txBody>
      </p:sp>
      <p:sp>
        <p:nvSpPr>
          <p:cNvPr id="17" name="Shape 11"/>
          <p:cNvSpPr/>
          <p:nvPr/>
        </p:nvSpPr>
        <p:spPr>
          <a:xfrm>
            <a:off x="453152" y="2855476"/>
            <a:ext cx="13724096" cy="4872990"/>
          </a:xfrm>
          <a:prstGeom prst="roundRect">
            <a:avLst>
              <a:gd name="adj" fmla="val 1116"/>
            </a:avLst>
          </a:prstGeom>
          <a:noFill/>
          <a:ln w="7620">
            <a:solidFill>
              <a:srgbClr val="FFFFFF">
                <a:alpha val="24000"/>
              </a:srgbClr>
            </a:solidFill>
            <a:prstDash val="solid"/>
          </a:ln>
        </p:spPr>
      </p:sp>
      <p:sp>
        <p:nvSpPr>
          <p:cNvPr id="18" name="Shape 12"/>
          <p:cNvSpPr/>
          <p:nvPr/>
        </p:nvSpPr>
        <p:spPr>
          <a:xfrm>
            <a:off x="460772" y="2863096"/>
            <a:ext cx="13707428" cy="336233"/>
          </a:xfrm>
          <a:prstGeom prst="rect">
            <a:avLst/>
          </a:prstGeom>
          <a:solidFill>
            <a:srgbClr val="FFFFFF">
              <a:alpha val="4000"/>
            </a:srgbClr>
          </a:solidFill>
          <a:ln/>
        </p:spPr>
      </p:sp>
      <p:sp>
        <p:nvSpPr>
          <p:cNvPr id="19" name="Text 13"/>
          <p:cNvSpPr/>
          <p:nvPr/>
        </p:nvSpPr>
        <p:spPr>
          <a:xfrm>
            <a:off x="591622" y="2948345"/>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List Year</a:t>
            </a:r>
            <a:endParaRPr lang="en-US" sz="800" dirty="0">
              <a:latin typeface="Bookman Old Style" panose="02050604050505020204" pitchFamily="18" charset="0"/>
            </a:endParaRPr>
          </a:p>
        </p:txBody>
      </p:sp>
      <p:sp>
        <p:nvSpPr>
          <p:cNvPr id="20" name="Text 14"/>
          <p:cNvSpPr/>
          <p:nvPr/>
        </p:nvSpPr>
        <p:spPr>
          <a:xfrm>
            <a:off x="5164098" y="2948345"/>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Interval</a:t>
            </a:r>
            <a:endParaRPr lang="en-US" sz="800" dirty="0">
              <a:latin typeface="Bookman Old Style" panose="02050604050505020204" pitchFamily="18" charset="0"/>
            </a:endParaRPr>
          </a:p>
        </p:txBody>
      </p:sp>
      <p:sp>
        <p:nvSpPr>
          <p:cNvPr id="21" name="Text 15"/>
          <p:cNvSpPr/>
          <p:nvPr/>
        </p:nvSpPr>
        <p:spPr>
          <a:xfrm>
            <a:off x="9732764" y="2948345"/>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The year the property was listed for sale.</a:t>
            </a:r>
            <a:endParaRPr lang="en-US" sz="800" dirty="0">
              <a:latin typeface="Bookman Old Style" panose="02050604050505020204" pitchFamily="18" charset="0"/>
            </a:endParaRPr>
          </a:p>
        </p:txBody>
      </p:sp>
      <p:sp>
        <p:nvSpPr>
          <p:cNvPr id="22" name="Shape 16"/>
          <p:cNvSpPr/>
          <p:nvPr/>
        </p:nvSpPr>
        <p:spPr>
          <a:xfrm>
            <a:off x="460772" y="3199328"/>
            <a:ext cx="13707428" cy="336233"/>
          </a:xfrm>
          <a:prstGeom prst="rect">
            <a:avLst/>
          </a:prstGeom>
          <a:solidFill>
            <a:srgbClr val="000000">
              <a:alpha val="4000"/>
            </a:srgbClr>
          </a:solidFill>
          <a:ln/>
        </p:spPr>
      </p:sp>
      <p:sp>
        <p:nvSpPr>
          <p:cNvPr id="23" name="Text 17"/>
          <p:cNvSpPr/>
          <p:nvPr/>
        </p:nvSpPr>
        <p:spPr>
          <a:xfrm>
            <a:off x="591622" y="3284577"/>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Date Recorded</a:t>
            </a:r>
            <a:endParaRPr lang="en-US" sz="800" dirty="0">
              <a:latin typeface="Bookman Old Style" panose="02050604050505020204" pitchFamily="18" charset="0"/>
            </a:endParaRPr>
          </a:p>
        </p:txBody>
      </p:sp>
      <p:sp>
        <p:nvSpPr>
          <p:cNvPr id="24" name="Text 18"/>
          <p:cNvSpPr/>
          <p:nvPr/>
        </p:nvSpPr>
        <p:spPr>
          <a:xfrm>
            <a:off x="5164098" y="3284577"/>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Interval</a:t>
            </a:r>
            <a:endParaRPr lang="en-US" sz="800" dirty="0">
              <a:latin typeface="Bookman Old Style" panose="02050604050505020204" pitchFamily="18" charset="0"/>
            </a:endParaRPr>
          </a:p>
        </p:txBody>
      </p:sp>
      <p:sp>
        <p:nvSpPr>
          <p:cNvPr id="25" name="Text 19"/>
          <p:cNvSpPr/>
          <p:nvPr/>
        </p:nvSpPr>
        <p:spPr>
          <a:xfrm>
            <a:off x="9732764" y="3284577"/>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The date of the sale was recorded locally.</a:t>
            </a:r>
            <a:endParaRPr lang="en-US" sz="800" dirty="0">
              <a:latin typeface="Bookman Old Style" panose="02050604050505020204" pitchFamily="18" charset="0"/>
            </a:endParaRPr>
          </a:p>
        </p:txBody>
      </p:sp>
      <p:sp>
        <p:nvSpPr>
          <p:cNvPr id="26" name="Shape 20"/>
          <p:cNvSpPr/>
          <p:nvPr/>
        </p:nvSpPr>
        <p:spPr>
          <a:xfrm>
            <a:off x="460772" y="3535561"/>
            <a:ext cx="13707428" cy="336233"/>
          </a:xfrm>
          <a:prstGeom prst="rect">
            <a:avLst/>
          </a:prstGeom>
          <a:solidFill>
            <a:srgbClr val="FFFFFF">
              <a:alpha val="4000"/>
            </a:srgbClr>
          </a:solidFill>
          <a:ln/>
        </p:spPr>
      </p:sp>
      <p:sp>
        <p:nvSpPr>
          <p:cNvPr id="27" name="Text 21"/>
          <p:cNvSpPr/>
          <p:nvPr/>
        </p:nvSpPr>
        <p:spPr>
          <a:xfrm>
            <a:off x="591622" y="3620810"/>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Town</a:t>
            </a:r>
            <a:endParaRPr lang="en-US" sz="800" dirty="0">
              <a:latin typeface="Bookman Old Style" panose="02050604050505020204" pitchFamily="18" charset="0"/>
            </a:endParaRPr>
          </a:p>
        </p:txBody>
      </p:sp>
      <p:sp>
        <p:nvSpPr>
          <p:cNvPr id="28" name="Text 22"/>
          <p:cNvSpPr/>
          <p:nvPr/>
        </p:nvSpPr>
        <p:spPr>
          <a:xfrm>
            <a:off x="5164098" y="3620810"/>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Nominal</a:t>
            </a:r>
            <a:endParaRPr lang="en-US" sz="800" dirty="0">
              <a:latin typeface="Bookman Old Style" panose="02050604050505020204" pitchFamily="18" charset="0"/>
            </a:endParaRPr>
          </a:p>
        </p:txBody>
      </p:sp>
      <p:sp>
        <p:nvSpPr>
          <p:cNvPr id="29" name="Text 23"/>
          <p:cNvSpPr/>
          <p:nvPr/>
        </p:nvSpPr>
        <p:spPr>
          <a:xfrm>
            <a:off x="9732764" y="3620810"/>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The name of the town where the property is located.</a:t>
            </a:r>
            <a:endParaRPr lang="en-US" sz="800" dirty="0">
              <a:latin typeface="Bookman Old Style" panose="02050604050505020204" pitchFamily="18" charset="0"/>
            </a:endParaRPr>
          </a:p>
        </p:txBody>
      </p:sp>
      <p:sp>
        <p:nvSpPr>
          <p:cNvPr id="30" name="Shape 24"/>
          <p:cNvSpPr/>
          <p:nvPr/>
        </p:nvSpPr>
        <p:spPr>
          <a:xfrm>
            <a:off x="460772" y="3871793"/>
            <a:ext cx="13707428" cy="336233"/>
          </a:xfrm>
          <a:prstGeom prst="rect">
            <a:avLst/>
          </a:prstGeom>
          <a:solidFill>
            <a:srgbClr val="000000">
              <a:alpha val="4000"/>
            </a:srgbClr>
          </a:solidFill>
          <a:ln/>
        </p:spPr>
      </p:sp>
      <p:sp>
        <p:nvSpPr>
          <p:cNvPr id="31" name="Text 25"/>
          <p:cNvSpPr/>
          <p:nvPr/>
        </p:nvSpPr>
        <p:spPr>
          <a:xfrm>
            <a:off x="591622" y="3957042"/>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Address</a:t>
            </a:r>
            <a:endParaRPr lang="en-US" sz="800" dirty="0">
              <a:latin typeface="Bookman Old Style" panose="02050604050505020204" pitchFamily="18" charset="0"/>
            </a:endParaRPr>
          </a:p>
        </p:txBody>
      </p:sp>
      <p:sp>
        <p:nvSpPr>
          <p:cNvPr id="32" name="Text 26"/>
          <p:cNvSpPr/>
          <p:nvPr/>
        </p:nvSpPr>
        <p:spPr>
          <a:xfrm>
            <a:off x="5164098" y="3957042"/>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Nominal</a:t>
            </a:r>
            <a:endParaRPr lang="en-US" sz="800" dirty="0">
              <a:latin typeface="Bookman Old Style" panose="02050604050505020204" pitchFamily="18" charset="0"/>
            </a:endParaRPr>
          </a:p>
        </p:txBody>
      </p:sp>
      <p:sp>
        <p:nvSpPr>
          <p:cNvPr id="33" name="Text 27"/>
          <p:cNvSpPr/>
          <p:nvPr/>
        </p:nvSpPr>
        <p:spPr>
          <a:xfrm>
            <a:off x="9732764" y="3957042"/>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The physical address of the property.</a:t>
            </a:r>
            <a:endParaRPr lang="en-US" sz="800" dirty="0">
              <a:latin typeface="Bookman Old Style" panose="02050604050505020204" pitchFamily="18" charset="0"/>
            </a:endParaRPr>
          </a:p>
        </p:txBody>
      </p:sp>
      <p:sp>
        <p:nvSpPr>
          <p:cNvPr id="34" name="Shape 28"/>
          <p:cNvSpPr/>
          <p:nvPr/>
        </p:nvSpPr>
        <p:spPr>
          <a:xfrm>
            <a:off x="460772" y="4208026"/>
            <a:ext cx="13707428" cy="336233"/>
          </a:xfrm>
          <a:prstGeom prst="rect">
            <a:avLst/>
          </a:prstGeom>
          <a:solidFill>
            <a:srgbClr val="FFFFFF">
              <a:alpha val="4000"/>
            </a:srgbClr>
          </a:solidFill>
          <a:ln/>
        </p:spPr>
      </p:sp>
      <p:sp>
        <p:nvSpPr>
          <p:cNvPr id="35" name="Text 29"/>
          <p:cNvSpPr/>
          <p:nvPr/>
        </p:nvSpPr>
        <p:spPr>
          <a:xfrm>
            <a:off x="591622" y="4293275"/>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Assessed Value</a:t>
            </a:r>
            <a:endParaRPr lang="en-US" sz="800" dirty="0">
              <a:latin typeface="Bookman Old Style" panose="02050604050505020204" pitchFamily="18" charset="0"/>
            </a:endParaRPr>
          </a:p>
        </p:txBody>
      </p:sp>
      <p:sp>
        <p:nvSpPr>
          <p:cNvPr id="36" name="Text 30"/>
          <p:cNvSpPr/>
          <p:nvPr/>
        </p:nvSpPr>
        <p:spPr>
          <a:xfrm>
            <a:off x="5164098" y="4293275"/>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Ratio</a:t>
            </a:r>
            <a:endParaRPr lang="en-US" sz="800" dirty="0">
              <a:latin typeface="Bookman Old Style" panose="02050604050505020204" pitchFamily="18" charset="0"/>
            </a:endParaRPr>
          </a:p>
        </p:txBody>
      </p:sp>
      <p:sp>
        <p:nvSpPr>
          <p:cNvPr id="37" name="Text 31"/>
          <p:cNvSpPr/>
          <p:nvPr/>
        </p:nvSpPr>
        <p:spPr>
          <a:xfrm>
            <a:off x="9732764" y="4293275"/>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The value of the property used for local tax assessment.</a:t>
            </a:r>
            <a:endParaRPr lang="en-US" sz="800" dirty="0">
              <a:latin typeface="Bookman Old Style" panose="02050604050505020204" pitchFamily="18" charset="0"/>
            </a:endParaRPr>
          </a:p>
        </p:txBody>
      </p:sp>
      <p:sp>
        <p:nvSpPr>
          <p:cNvPr id="38" name="Shape 32"/>
          <p:cNvSpPr/>
          <p:nvPr/>
        </p:nvSpPr>
        <p:spPr>
          <a:xfrm>
            <a:off x="460772" y="4544258"/>
            <a:ext cx="13707428" cy="336233"/>
          </a:xfrm>
          <a:prstGeom prst="rect">
            <a:avLst/>
          </a:prstGeom>
          <a:solidFill>
            <a:srgbClr val="000000">
              <a:alpha val="4000"/>
            </a:srgbClr>
          </a:solidFill>
          <a:ln/>
        </p:spPr>
      </p:sp>
      <p:sp>
        <p:nvSpPr>
          <p:cNvPr id="39" name="Text 33"/>
          <p:cNvSpPr/>
          <p:nvPr/>
        </p:nvSpPr>
        <p:spPr>
          <a:xfrm>
            <a:off x="591622" y="4629507"/>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Sale Amount</a:t>
            </a:r>
            <a:endParaRPr lang="en-US" sz="800" dirty="0">
              <a:latin typeface="Bookman Old Style" panose="02050604050505020204" pitchFamily="18" charset="0"/>
            </a:endParaRPr>
          </a:p>
        </p:txBody>
      </p:sp>
      <p:sp>
        <p:nvSpPr>
          <p:cNvPr id="40" name="Text 34"/>
          <p:cNvSpPr/>
          <p:nvPr/>
        </p:nvSpPr>
        <p:spPr>
          <a:xfrm>
            <a:off x="5164098" y="4629507"/>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Ratio</a:t>
            </a:r>
            <a:endParaRPr lang="en-US" sz="800" dirty="0">
              <a:latin typeface="Bookman Old Style" panose="02050604050505020204" pitchFamily="18" charset="0"/>
            </a:endParaRPr>
          </a:p>
        </p:txBody>
      </p:sp>
      <p:sp>
        <p:nvSpPr>
          <p:cNvPr id="41" name="Text 35"/>
          <p:cNvSpPr/>
          <p:nvPr/>
        </p:nvSpPr>
        <p:spPr>
          <a:xfrm>
            <a:off x="9732764" y="4629507"/>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The amount the property was sold for.</a:t>
            </a:r>
            <a:endParaRPr lang="en-US" sz="800" dirty="0">
              <a:latin typeface="Bookman Old Style" panose="02050604050505020204" pitchFamily="18" charset="0"/>
            </a:endParaRPr>
          </a:p>
        </p:txBody>
      </p:sp>
      <p:sp>
        <p:nvSpPr>
          <p:cNvPr id="42" name="Shape 36"/>
          <p:cNvSpPr/>
          <p:nvPr/>
        </p:nvSpPr>
        <p:spPr>
          <a:xfrm>
            <a:off x="460772" y="4880491"/>
            <a:ext cx="13707428" cy="336233"/>
          </a:xfrm>
          <a:prstGeom prst="rect">
            <a:avLst/>
          </a:prstGeom>
          <a:solidFill>
            <a:srgbClr val="FFFFFF">
              <a:alpha val="4000"/>
            </a:srgbClr>
          </a:solidFill>
          <a:ln/>
        </p:spPr>
      </p:sp>
      <p:sp>
        <p:nvSpPr>
          <p:cNvPr id="43" name="Text 37"/>
          <p:cNvSpPr/>
          <p:nvPr/>
        </p:nvSpPr>
        <p:spPr>
          <a:xfrm>
            <a:off x="591622" y="4965740"/>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Sales Ratio</a:t>
            </a:r>
            <a:endParaRPr lang="en-US" sz="800" dirty="0">
              <a:latin typeface="Bookman Old Style" panose="02050604050505020204" pitchFamily="18" charset="0"/>
            </a:endParaRPr>
          </a:p>
        </p:txBody>
      </p:sp>
      <p:sp>
        <p:nvSpPr>
          <p:cNvPr id="44" name="Text 38"/>
          <p:cNvSpPr/>
          <p:nvPr/>
        </p:nvSpPr>
        <p:spPr>
          <a:xfrm>
            <a:off x="5164098" y="4965740"/>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Ratio</a:t>
            </a:r>
            <a:endParaRPr lang="en-US" sz="800" dirty="0">
              <a:latin typeface="Bookman Old Style" panose="02050604050505020204" pitchFamily="18" charset="0"/>
            </a:endParaRPr>
          </a:p>
        </p:txBody>
      </p:sp>
      <p:sp>
        <p:nvSpPr>
          <p:cNvPr id="45" name="Text 39"/>
          <p:cNvSpPr/>
          <p:nvPr/>
        </p:nvSpPr>
        <p:spPr>
          <a:xfrm>
            <a:off x="9732764" y="4965740"/>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The ratio of the sale price to the assessed value.</a:t>
            </a:r>
            <a:endParaRPr lang="en-US" sz="800" dirty="0">
              <a:latin typeface="Bookman Old Style" panose="02050604050505020204" pitchFamily="18" charset="0"/>
            </a:endParaRPr>
          </a:p>
        </p:txBody>
      </p:sp>
      <p:sp>
        <p:nvSpPr>
          <p:cNvPr id="46" name="Shape 40"/>
          <p:cNvSpPr/>
          <p:nvPr/>
        </p:nvSpPr>
        <p:spPr>
          <a:xfrm>
            <a:off x="460772" y="5216723"/>
            <a:ext cx="13707428" cy="336233"/>
          </a:xfrm>
          <a:prstGeom prst="rect">
            <a:avLst/>
          </a:prstGeom>
          <a:solidFill>
            <a:srgbClr val="000000">
              <a:alpha val="4000"/>
            </a:srgbClr>
          </a:solidFill>
          <a:ln/>
        </p:spPr>
      </p:sp>
      <p:sp>
        <p:nvSpPr>
          <p:cNvPr id="47" name="Text 41"/>
          <p:cNvSpPr/>
          <p:nvPr/>
        </p:nvSpPr>
        <p:spPr>
          <a:xfrm>
            <a:off x="591622" y="5301972"/>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Property Type</a:t>
            </a:r>
            <a:endParaRPr lang="en-US" sz="800" dirty="0">
              <a:latin typeface="Bookman Old Style" panose="02050604050505020204" pitchFamily="18" charset="0"/>
            </a:endParaRPr>
          </a:p>
        </p:txBody>
      </p:sp>
      <p:sp>
        <p:nvSpPr>
          <p:cNvPr id="48" name="Text 42"/>
          <p:cNvSpPr/>
          <p:nvPr/>
        </p:nvSpPr>
        <p:spPr>
          <a:xfrm>
            <a:off x="5164098" y="5301972"/>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Nominal</a:t>
            </a:r>
            <a:endParaRPr lang="en-US" sz="800" dirty="0">
              <a:latin typeface="Bookman Old Style" panose="02050604050505020204" pitchFamily="18" charset="0"/>
            </a:endParaRPr>
          </a:p>
        </p:txBody>
      </p:sp>
      <p:sp>
        <p:nvSpPr>
          <p:cNvPr id="49" name="Text 43"/>
          <p:cNvSpPr/>
          <p:nvPr/>
        </p:nvSpPr>
        <p:spPr>
          <a:xfrm>
            <a:off x="9732764" y="5301972"/>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Types of property include Residential, Commercial, Industrial, Apartments, Vacant, etc.</a:t>
            </a:r>
            <a:endParaRPr lang="en-US" sz="800" dirty="0">
              <a:latin typeface="Bookman Old Style" panose="02050604050505020204" pitchFamily="18" charset="0"/>
            </a:endParaRPr>
          </a:p>
        </p:txBody>
      </p:sp>
      <p:sp>
        <p:nvSpPr>
          <p:cNvPr id="50" name="Shape 44"/>
          <p:cNvSpPr/>
          <p:nvPr/>
        </p:nvSpPr>
        <p:spPr>
          <a:xfrm>
            <a:off x="460772" y="5552956"/>
            <a:ext cx="13707428" cy="579596"/>
          </a:xfrm>
          <a:prstGeom prst="rect">
            <a:avLst/>
          </a:prstGeom>
          <a:solidFill>
            <a:srgbClr val="FFFFFF">
              <a:alpha val="4000"/>
            </a:srgbClr>
          </a:solidFill>
          <a:ln/>
        </p:spPr>
      </p:sp>
      <p:sp>
        <p:nvSpPr>
          <p:cNvPr id="51" name="Text 45"/>
          <p:cNvSpPr/>
          <p:nvPr/>
        </p:nvSpPr>
        <p:spPr>
          <a:xfrm>
            <a:off x="591622" y="5638205"/>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Residential</a:t>
            </a:r>
            <a:endParaRPr lang="en-US" sz="800" dirty="0">
              <a:latin typeface="Bookman Old Style" panose="02050604050505020204" pitchFamily="18" charset="0"/>
            </a:endParaRPr>
          </a:p>
        </p:txBody>
      </p:sp>
      <p:sp>
        <p:nvSpPr>
          <p:cNvPr id="52" name="Text 46"/>
          <p:cNvSpPr/>
          <p:nvPr/>
        </p:nvSpPr>
        <p:spPr>
          <a:xfrm>
            <a:off x="591622" y="5881568"/>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Type</a:t>
            </a:r>
            <a:endParaRPr lang="en-US" sz="800" dirty="0">
              <a:latin typeface="Bookman Old Style" panose="02050604050505020204" pitchFamily="18" charset="0"/>
            </a:endParaRPr>
          </a:p>
        </p:txBody>
      </p:sp>
      <p:sp>
        <p:nvSpPr>
          <p:cNvPr id="53" name="Text 47"/>
          <p:cNvSpPr/>
          <p:nvPr/>
        </p:nvSpPr>
        <p:spPr>
          <a:xfrm>
            <a:off x="5164098" y="5638205"/>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Nominal</a:t>
            </a:r>
            <a:endParaRPr lang="en-US" sz="800" dirty="0">
              <a:latin typeface="Bookman Old Style" panose="02050604050505020204" pitchFamily="18" charset="0"/>
            </a:endParaRPr>
          </a:p>
        </p:txBody>
      </p:sp>
      <p:sp>
        <p:nvSpPr>
          <p:cNvPr id="54" name="Text 48"/>
          <p:cNvSpPr/>
          <p:nvPr/>
        </p:nvSpPr>
        <p:spPr>
          <a:xfrm>
            <a:off x="9732764" y="5638205"/>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Indicates whether the property is single or multifamily residential</a:t>
            </a:r>
            <a:endParaRPr lang="en-US" sz="800" dirty="0">
              <a:latin typeface="Bookman Old Style" panose="02050604050505020204" pitchFamily="18" charset="0"/>
            </a:endParaRPr>
          </a:p>
        </p:txBody>
      </p:sp>
      <p:sp>
        <p:nvSpPr>
          <p:cNvPr id="55" name="Shape 49"/>
          <p:cNvSpPr/>
          <p:nvPr/>
        </p:nvSpPr>
        <p:spPr>
          <a:xfrm>
            <a:off x="460772" y="6132552"/>
            <a:ext cx="13707428" cy="336233"/>
          </a:xfrm>
          <a:prstGeom prst="rect">
            <a:avLst/>
          </a:prstGeom>
          <a:solidFill>
            <a:srgbClr val="000000">
              <a:alpha val="4000"/>
            </a:srgbClr>
          </a:solidFill>
          <a:ln/>
        </p:spPr>
      </p:sp>
      <p:sp>
        <p:nvSpPr>
          <p:cNvPr id="56" name="Text 50"/>
          <p:cNvSpPr/>
          <p:nvPr/>
        </p:nvSpPr>
        <p:spPr>
          <a:xfrm>
            <a:off x="591622" y="6217801"/>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Non-Use Code</a:t>
            </a:r>
            <a:endParaRPr lang="en-US" sz="800" dirty="0">
              <a:latin typeface="Bookman Old Style" panose="02050604050505020204" pitchFamily="18" charset="0"/>
            </a:endParaRPr>
          </a:p>
        </p:txBody>
      </p:sp>
      <p:sp>
        <p:nvSpPr>
          <p:cNvPr id="57" name="Text 51"/>
          <p:cNvSpPr/>
          <p:nvPr/>
        </p:nvSpPr>
        <p:spPr>
          <a:xfrm>
            <a:off x="5164098" y="6217801"/>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Nominal</a:t>
            </a:r>
            <a:endParaRPr lang="en-US" sz="800" dirty="0">
              <a:latin typeface="Bookman Old Style" panose="02050604050505020204" pitchFamily="18" charset="0"/>
            </a:endParaRPr>
          </a:p>
        </p:txBody>
      </p:sp>
      <p:sp>
        <p:nvSpPr>
          <p:cNvPr id="58" name="Text 52"/>
          <p:cNvSpPr/>
          <p:nvPr/>
        </p:nvSpPr>
        <p:spPr>
          <a:xfrm>
            <a:off x="9732764" y="6217801"/>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The sale price is not reliable for use in the determination of a property value</a:t>
            </a:r>
            <a:endParaRPr lang="en-US" sz="800" dirty="0">
              <a:latin typeface="Bookman Old Style" panose="02050604050505020204" pitchFamily="18" charset="0"/>
            </a:endParaRPr>
          </a:p>
        </p:txBody>
      </p:sp>
      <p:sp>
        <p:nvSpPr>
          <p:cNvPr id="59" name="Shape 53"/>
          <p:cNvSpPr/>
          <p:nvPr/>
        </p:nvSpPr>
        <p:spPr>
          <a:xfrm>
            <a:off x="460772" y="6468785"/>
            <a:ext cx="13707428" cy="579596"/>
          </a:xfrm>
          <a:prstGeom prst="rect">
            <a:avLst/>
          </a:prstGeom>
          <a:solidFill>
            <a:srgbClr val="FFFFFF">
              <a:alpha val="4000"/>
            </a:srgbClr>
          </a:solidFill>
          <a:ln/>
        </p:spPr>
      </p:sp>
      <p:sp>
        <p:nvSpPr>
          <p:cNvPr id="60" name="Text 54"/>
          <p:cNvSpPr/>
          <p:nvPr/>
        </p:nvSpPr>
        <p:spPr>
          <a:xfrm>
            <a:off x="591622" y="6554033"/>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Assessor</a:t>
            </a:r>
            <a:endParaRPr lang="en-US" sz="800" dirty="0">
              <a:latin typeface="Bookman Old Style" panose="02050604050505020204" pitchFamily="18" charset="0"/>
            </a:endParaRPr>
          </a:p>
        </p:txBody>
      </p:sp>
      <p:sp>
        <p:nvSpPr>
          <p:cNvPr id="61" name="Text 55"/>
          <p:cNvSpPr/>
          <p:nvPr/>
        </p:nvSpPr>
        <p:spPr>
          <a:xfrm>
            <a:off x="591622" y="6797397"/>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Remarks</a:t>
            </a:r>
            <a:endParaRPr lang="en-US" sz="800" dirty="0">
              <a:latin typeface="Bookman Old Style" panose="02050604050505020204" pitchFamily="18" charset="0"/>
            </a:endParaRPr>
          </a:p>
        </p:txBody>
      </p:sp>
      <p:sp>
        <p:nvSpPr>
          <p:cNvPr id="62" name="Text 56"/>
          <p:cNvSpPr/>
          <p:nvPr/>
        </p:nvSpPr>
        <p:spPr>
          <a:xfrm>
            <a:off x="5164098" y="6554033"/>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Nominal</a:t>
            </a:r>
            <a:endParaRPr lang="en-US" sz="800" dirty="0">
              <a:latin typeface="Bookman Old Style" panose="02050604050505020204" pitchFamily="18" charset="0"/>
            </a:endParaRPr>
          </a:p>
        </p:txBody>
      </p:sp>
      <p:sp>
        <p:nvSpPr>
          <p:cNvPr id="63" name="Text 57"/>
          <p:cNvSpPr/>
          <p:nvPr/>
        </p:nvSpPr>
        <p:spPr>
          <a:xfrm>
            <a:off x="9732764" y="6554033"/>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Additional remarks or notes from the property assessor.</a:t>
            </a:r>
            <a:endParaRPr lang="en-US" sz="800" dirty="0">
              <a:latin typeface="Bookman Old Style" panose="02050604050505020204" pitchFamily="18" charset="0"/>
            </a:endParaRPr>
          </a:p>
        </p:txBody>
      </p:sp>
      <p:sp>
        <p:nvSpPr>
          <p:cNvPr id="64" name="Shape 58"/>
          <p:cNvSpPr/>
          <p:nvPr/>
        </p:nvSpPr>
        <p:spPr>
          <a:xfrm>
            <a:off x="460772" y="7048381"/>
            <a:ext cx="13707428" cy="336233"/>
          </a:xfrm>
          <a:prstGeom prst="rect">
            <a:avLst/>
          </a:prstGeom>
          <a:solidFill>
            <a:srgbClr val="000000">
              <a:alpha val="4000"/>
            </a:srgbClr>
          </a:solidFill>
          <a:ln/>
        </p:spPr>
      </p:sp>
      <p:sp>
        <p:nvSpPr>
          <p:cNvPr id="65" name="Text 59"/>
          <p:cNvSpPr/>
          <p:nvPr/>
        </p:nvSpPr>
        <p:spPr>
          <a:xfrm>
            <a:off x="591622" y="7133630"/>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OPM remarks</a:t>
            </a:r>
            <a:endParaRPr lang="en-US" sz="800" dirty="0">
              <a:latin typeface="Bookman Old Style" panose="02050604050505020204" pitchFamily="18" charset="0"/>
            </a:endParaRPr>
          </a:p>
        </p:txBody>
      </p:sp>
      <p:sp>
        <p:nvSpPr>
          <p:cNvPr id="66" name="Text 60"/>
          <p:cNvSpPr/>
          <p:nvPr/>
        </p:nvSpPr>
        <p:spPr>
          <a:xfrm>
            <a:off x="5164098" y="7133630"/>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Nominal</a:t>
            </a:r>
            <a:endParaRPr lang="en-US" sz="800" dirty="0">
              <a:latin typeface="Bookman Old Style" panose="02050604050505020204" pitchFamily="18" charset="0"/>
            </a:endParaRPr>
          </a:p>
        </p:txBody>
      </p:sp>
      <p:sp>
        <p:nvSpPr>
          <p:cNvPr id="67" name="Text 61"/>
          <p:cNvSpPr/>
          <p:nvPr/>
        </p:nvSpPr>
        <p:spPr>
          <a:xfrm>
            <a:off x="9732764" y="7133630"/>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Remarks from the Office of Policy and Management (OPM).</a:t>
            </a:r>
            <a:endParaRPr lang="en-US" sz="800" dirty="0">
              <a:latin typeface="Bookman Old Style" panose="02050604050505020204" pitchFamily="18" charset="0"/>
            </a:endParaRPr>
          </a:p>
        </p:txBody>
      </p:sp>
      <p:sp>
        <p:nvSpPr>
          <p:cNvPr id="68" name="Shape 62"/>
          <p:cNvSpPr/>
          <p:nvPr/>
        </p:nvSpPr>
        <p:spPr>
          <a:xfrm>
            <a:off x="460772" y="7384613"/>
            <a:ext cx="13707428" cy="336233"/>
          </a:xfrm>
          <a:prstGeom prst="rect">
            <a:avLst/>
          </a:prstGeom>
          <a:solidFill>
            <a:srgbClr val="FFFFFF">
              <a:alpha val="4000"/>
            </a:srgbClr>
          </a:solidFill>
          <a:ln/>
        </p:spPr>
      </p:sp>
      <p:sp>
        <p:nvSpPr>
          <p:cNvPr id="69" name="Text 63"/>
          <p:cNvSpPr/>
          <p:nvPr/>
        </p:nvSpPr>
        <p:spPr>
          <a:xfrm>
            <a:off x="591622" y="7469862"/>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Location</a:t>
            </a:r>
            <a:endParaRPr lang="en-US" sz="800" dirty="0">
              <a:latin typeface="Bookman Old Style" panose="02050604050505020204" pitchFamily="18" charset="0"/>
            </a:endParaRPr>
          </a:p>
        </p:txBody>
      </p:sp>
      <p:sp>
        <p:nvSpPr>
          <p:cNvPr id="70" name="Text 64"/>
          <p:cNvSpPr/>
          <p:nvPr/>
        </p:nvSpPr>
        <p:spPr>
          <a:xfrm>
            <a:off x="5164098" y="7469862"/>
            <a:ext cx="430220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Ordinal</a:t>
            </a:r>
            <a:endParaRPr lang="en-US" sz="800" dirty="0">
              <a:latin typeface="Bookman Old Style" panose="02050604050505020204" pitchFamily="18" charset="0"/>
            </a:endParaRPr>
          </a:p>
        </p:txBody>
      </p:sp>
      <p:sp>
        <p:nvSpPr>
          <p:cNvPr id="71" name="Text 65"/>
          <p:cNvSpPr/>
          <p:nvPr/>
        </p:nvSpPr>
        <p:spPr>
          <a:xfrm>
            <a:off x="9732764" y="7469862"/>
            <a:ext cx="4306014" cy="165735"/>
          </a:xfrm>
          <a:prstGeom prst="rect">
            <a:avLst/>
          </a:prstGeom>
          <a:noFill/>
          <a:ln/>
        </p:spPr>
        <p:txBody>
          <a:bodyPr wrap="none" lIns="0" tIns="0" rIns="0" bIns="0" rtlCol="0" anchor="t"/>
          <a:lstStyle/>
          <a:p>
            <a:pPr marL="0" indent="0" algn="l">
              <a:lnSpc>
                <a:spcPts val="1300"/>
              </a:lnSpc>
              <a:buNone/>
            </a:pPr>
            <a:r>
              <a:rPr lang="en-US" sz="800" dirty="0">
                <a:solidFill>
                  <a:srgbClr val="E5E0DF"/>
                </a:solidFill>
                <a:latin typeface="Bookman Old Style" panose="02050604050505020204" pitchFamily="18" charset="0"/>
                <a:ea typeface="Overpass" pitchFamily="34" charset="-122"/>
                <a:cs typeface="Overpass" pitchFamily="34" charset="-120"/>
              </a:rPr>
              <a:t>Latitude and longitude coordinates of the property.</a:t>
            </a:r>
            <a:endParaRPr lang="en-US" sz="800" dirty="0">
              <a:latin typeface="Bookman Old Style" panose="0205060405050502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145BB487-787B-4E04-6E2D-202CC0EE67CD}"/>
              </a:ext>
            </a:extLst>
          </p:cNvPr>
          <p:cNvSpPr>
            <a:spLocks noChangeArrowheads="1"/>
          </p:cNvSpPr>
          <p:nvPr/>
        </p:nvSpPr>
        <p:spPr bwMode="auto">
          <a:xfrm>
            <a:off x="189571" y="747467"/>
            <a:ext cx="13269951"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bg1"/>
                </a:solidFill>
                <a:effectLst/>
                <a:latin typeface="Arial" panose="020B0604020202020204" pitchFamily="34" charset="0"/>
              </a:rPr>
              <a:t>Literature Review</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Impact of Crime Rates:</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rPr>
              <a:t>Studies show higher crime rates negatively influence property values by reducing buyer demand and increasing risk perception. </a:t>
            </a:r>
            <a:r>
              <a:rPr kumimoji="0" lang="en-US" altLang="en-US" sz="1800" b="0" i="1" u="none" strike="noStrike" cap="none" normalizeH="0" baseline="0" dirty="0">
                <a:ln>
                  <a:noFill/>
                </a:ln>
                <a:solidFill>
                  <a:schemeClr val="bg1"/>
                </a:solidFill>
                <a:effectLst/>
                <a:latin typeface="Arial" panose="020B0604020202020204" pitchFamily="34" charset="0"/>
              </a:rPr>
              <a:t>(Gibbons, 2004; </a:t>
            </a:r>
            <a:r>
              <a:rPr kumimoji="0" lang="en-US" altLang="en-US" sz="1800" b="0" i="1" u="none" strike="noStrike" cap="none" normalizeH="0" baseline="0" dirty="0" err="1">
                <a:ln>
                  <a:noFill/>
                </a:ln>
                <a:solidFill>
                  <a:schemeClr val="bg1"/>
                </a:solidFill>
                <a:effectLst/>
                <a:latin typeface="Arial" panose="020B0604020202020204" pitchFamily="34" charset="0"/>
              </a:rPr>
              <a:t>Ihlanfeldt</a:t>
            </a:r>
            <a:r>
              <a:rPr kumimoji="0" lang="en-US" altLang="en-US" sz="1800" b="0" i="1" u="none" strike="noStrike" cap="none" normalizeH="0" baseline="0" dirty="0">
                <a:ln>
                  <a:noFill/>
                </a:ln>
                <a:solidFill>
                  <a:schemeClr val="bg1"/>
                </a:solidFill>
                <a:effectLst/>
                <a:latin typeface="Arial" panose="020B0604020202020204" pitchFamily="34" charset="0"/>
              </a:rPr>
              <a:t> &amp; Mayock, 2010)</a:t>
            </a:r>
            <a:br>
              <a:rPr kumimoji="0" lang="en-US" altLang="en-US" sz="1800" b="0" i="1" u="none" strike="noStrike" cap="none" normalizeH="0" baseline="0" dirty="0">
                <a:ln>
                  <a:noFill/>
                </a:ln>
                <a:solidFill>
                  <a:schemeClr val="bg1"/>
                </a:solidFill>
                <a:effectLst/>
                <a:latin typeface="Arial" panose="020B0604020202020204" pitchFamily="34" charset="0"/>
              </a:rPr>
            </a:b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School Quality and Property Prices:</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rPr>
              <a:t>Access to high-quality schools is strongly associated with higher home values. Parents often pay a premium to live in better school districts. </a:t>
            </a:r>
            <a:r>
              <a:rPr kumimoji="0" lang="en-US" altLang="en-US" sz="1800" b="0" i="1" u="none" strike="noStrike" cap="none" normalizeH="0" baseline="0" dirty="0">
                <a:ln>
                  <a:noFill/>
                </a:ln>
                <a:solidFill>
                  <a:schemeClr val="bg1"/>
                </a:solidFill>
                <a:effectLst/>
                <a:latin typeface="Arial" panose="020B0604020202020204" pitchFamily="34" charset="0"/>
              </a:rPr>
              <a:t>(Black, 1999; Nguyen-Hoang &amp; Yinger, 2011)</a:t>
            </a:r>
            <a:br>
              <a:rPr kumimoji="0" lang="en-US" altLang="en-US" sz="1800" b="0" i="1" u="none" strike="noStrike" cap="none" normalizeH="0" baseline="0" dirty="0">
                <a:ln>
                  <a:noFill/>
                </a:ln>
                <a:solidFill>
                  <a:schemeClr val="bg1"/>
                </a:solidFill>
                <a:effectLst/>
                <a:latin typeface="Arial" panose="020B0604020202020204" pitchFamily="34" charset="0"/>
              </a:rPr>
            </a:b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Healthcare Access and Real Estate:</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rPr>
              <a:t>Proximity to healthcare facilities improves neighborhood attractiveness and can increase property prices, especially for aging populations. </a:t>
            </a:r>
            <a:r>
              <a:rPr kumimoji="0" lang="en-US" altLang="en-US" sz="1800" b="0" i="1" u="none" strike="noStrike" cap="none" normalizeH="0" baseline="0" dirty="0">
                <a:ln>
                  <a:noFill/>
                </a:ln>
                <a:solidFill>
                  <a:schemeClr val="bg1"/>
                </a:solidFill>
                <a:effectLst/>
                <a:latin typeface="Arial" panose="020B0604020202020204" pitchFamily="34" charset="0"/>
              </a:rPr>
              <a:t>(Beard et al., 2009)</a:t>
            </a:r>
            <a:br>
              <a:rPr kumimoji="0" lang="en-US" altLang="en-US" sz="1800" b="0" i="1" u="none" strike="noStrike" cap="none" normalizeH="0" baseline="0" dirty="0">
                <a:ln>
                  <a:noFill/>
                </a:ln>
                <a:solidFill>
                  <a:schemeClr val="bg1"/>
                </a:solidFill>
                <a:effectLst/>
                <a:latin typeface="Arial" panose="020B0604020202020204" pitchFamily="34" charset="0"/>
              </a:rPr>
            </a:b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Socioeconomic Indicators:</a:t>
            </a: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0" i="0" u="none" strike="noStrike" cap="none" normalizeH="0" baseline="0" dirty="0">
                <a:ln>
                  <a:noFill/>
                </a:ln>
                <a:solidFill>
                  <a:schemeClr val="bg1"/>
                </a:solidFill>
                <a:effectLst/>
                <a:latin typeface="Arial" panose="020B0604020202020204" pitchFamily="34" charset="0"/>
              </a:rPr>
              <a:t>Higher employment rates, average wages, and business density are positively correlated with higher property sale amounts. </a:t>
            </a:r>
            <a:r>
              <a:rPr kumimoji="0" lang="en-US" altLang="en-US" sz="1800" b="0" i="1" u="none" strike="noStrike" cap="none" normalizeH="0" baseline="0" dirty="0">
                <a:ln>
                  <a:noFill/>
                </a:ln>
                <a:solidFill>
                  <a:schemeClr val="bg1"/>
                </a:solidFill>
                <a:effectLst/>
                <a:latin typeface="Arial" panose="020B0604020202020204" pitchFamily="34" charset="0"/>
              </a:rPr>
              <a:t>(Glaeser &amp; </a:t>
            </a:r>
            <a:r>
              <a:rPr kumimoji="0" lang="en-US" altLang="en-US" sz="1800" b="0" i="1" u="none" strike="noStrike" cap="none" normalizeH="0" baseline="0" dirty="0" err="1">
                <a:ln>
                  <a:noFill/>
                </a:ln>
                <a:solidFill>
                  <a:schemeClr val="bg1"/>
                </a:solidFill>
                <a:effectLst/>
                <a:latin typeface="Arial" panose="020B0604020202020204" pitchFamily="34" charset="0"/>
              </a:rPr>
              <a:t>Gyourko</a:t>
            </a:r>
            <a:r>
              <a:rPr kumimoji="0" lang="en-US" altLang="en-US" sz="1800" b="0" i="1" u="none" strike="noStrike" cap="none" normalizeH="0" baseline="0" dirty="0">
                <a:ln>
                  <a:noFill/>
                </a:ln>
                <a:solidFill>
                  <a:schemeClr val="bg1"/>
                </a:solidFill>
                <a:effectLst/>
                <a:latin typeface="Arial" panose="020B0604020202020204" pitchFamily="34" charset="0"/>
              </a:rPr>
              <a:t>, 2008)</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014623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1C24D-085C-BA46-2C6F-BB5327E6EFAA}"/>
              </a:ext>
            </a:extLst>
          </p:cNvPr>
          <p:cNvSpPr txBox="1"/>
          <p:nvPr/>
        </p:nvSpPr>
        <p:spPr>
          <a:xfrm>
            <a:off x="740269" y="874942"/>
            <a:ext cx="12578576" cy="6001643"/>
          </a:xfrm>
          <a:prstGeom prst="rect">
            <a:avLst/>
          </a:prstGeom>
          <a:noFill/>
        </p:spPr>
        <p:txBody>
          <a:bodyPr wrap="square">
            <a:spAutoFit/>
          </a:bodyPr>
          <a:lstStyle/>
          <a:p>
            <a:pPr>
              <a:buNone/>
            </a:pPr>
            <a:r>
              <a:rPr lang="en-US" sz="3200" b="1" dirty="0">
                <a:solidFill>
                  <a:schemeClr val="bg1"/>
                </a:solidFill>
                <a:latin typeface="Bookman Old Style" panose="02050604050505020204" pitchFamily="18" charset="0"/>
              </a:rPr>
              <a:t>Research Questions</a:t>
            </a:r>
          </a:p>
          <a:p>
            <a:pPr>
              <a:buNone/>
            </a:pPr>
            <a:endParaRPr lang="en-US" sz="3200" b="1" dirty="0">
              <a:solidFill>
                <a:schemeClr val="bg1"/>
              </a:solidFill>
              <a:latin typeface="Bookman Old Style" panose="02050604050505020204" pitchFamily="18" charset="0"/>
            </a:endParaRPr>
          </a:p>
          <a:p>
            <a:pPr marL="457200" indent="-457200">
              <a:buFont typeface="Arial" panose="020B0604020202020204" pitchFamily="34" charset="0"/>
              <a:buChar char="•"/>
            </a:pPr>
            <a:r>
              <a:rPr lang="en-US" sz="3200" b="1" dirty="0">
                <a:solidFill>
                  <a:schemeClr val="bg1"/>
                </a:solidFill>
                <a:latin typeface="Bookman Old Style" panose="02050604050505020204" pitchFamily="18" charset="0"/>
              </a:rPr>
              <a:t>Which geographic features (e.g., assessed value and sale ratio) most accurately predict property sale prices in Connecticut?</a:t>
            </a:r>
            <a:br>
              <a:rPr lang="en-US" sz="3200" b="1" dirty="0">
                <a:solidFill>
                  <a:schemeClr val="bg1"/>
                </a:solidFill>
                <a:latin typeface="Bookman Old Style" panose="02050604050505020204" pitchFamily="18" charset="0"/>
              </a:rPr>
            </a:br>
            <a:endParaRPr lang="en-US" sz="3200" dirty="0">
              <a:solidFill>
                <a:schemeClr val="bg1"/>
              </a:solidFill>
              <a:latin typeface="Bookman Old Style" panose="02050604050505020204" pitchFamily="18" charset="0"/>
            </a:endParaRPr>
          </a:p>
          <a:p>
            <a:pPr marL="457200" indent="-457200">
              <a:buFont typeface="Arial" panose="020B0604020202020204" pitchFamily="34" charset="0"/>
              <a:buChar char="•"/>
            </a:pPr>
            <a:r>
              <a:rPr lang="en-US" sz="3200" b="1" dirty="0">
                <a:solidFill>
                  <a:schemeClr val="bg1"/>
                </a:solidFill>
                <a:latin typeface="Bookman Old Style" panose="02050604050505020204" pitchFamily="18" charset="0"/>
              </a:rPr>
              <a:t>How does access to educational institutions (based on available grade levels) influence residential property values?</a:t>
            </a:r>
            <a:br>
              <a:rPr lang="en-US" sz="3200" b="1" dirty="0">
                <a:solidFill>
                  <a:schemeClr val="bg1"/>
                </a:solidFill>
                <a:latin typeface="Bookman Old Style" panose="02050604050505020204" pitchFamily="18" charset="0"/>
              </a:rPr>
            </a:br>
            <a:endParaRPr lang="en-US" sz="3200" dirty="0">
              <a:solidFill>
                <a:schemeClr val="bg1"/>
              </a:solidFill>
              <a:latin typeface="Bookman Old Style" panose="02050604050505020204" pitchFamily="18" charset="0"/>
            </a:endParaRPr>
          </a:p>
          <a:p>
            <a:pPr marL="457200" indent="-457200">
              <a:buFont typeface="Arial" panose="020B0604020202020204" pitchFamily="34" charset="0"/>
              <a:buChar char="•"/>
            </a:pPr>
            <a:r>
              <a:rPr lang="en-US" sz="3200" b="1" dirty="0">
                <a:solidFill>
                  <a:schemeClr val="bg1"/>
                </a:solidFill>
                <a:latin typeface="Bookman Old Style" panose="02050604050505020204" pitchFamily="18" charset="0"/>
              </a:rPr>
              <a:t>What is the impact of assessed value and year of sale on predicting final sale prices of residential properties?</a:t>
            </a:r>
            <a:endParaRPr lang="en-US" sz="3200"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108590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4349" y="396240"/>
            <a:ext cx="3390781" cy="423863"/>
          </a:xfrm>
          <a:prstGeom prst="rect">
            <a:avLst/>
          </a:prstGeom>
          <a:noFill/>
          <a:ln/>
        </p:spPr>
        <p:txBody>
          <a:bodyPr wrap="none" lIns="0" tIns="0" rIns="0" bIns="0" rtlCol="0" anchor="t"/>
          <a:lstStyle/>
          <a:p>
            <a:pPr marL="0" indent="0" algn="l">
              <a:lnSpc>
                <a:spcPts val="3300"/>
              </a:lnSpc>
              <a:buNone/>
            </a:pPr>
            <a:r>
              <a:rPr lang="en-US" b="1" kern="0" spc="-80" dirty="0">
                <a:solidFill>
                  <a:srgbClr val="FFFFFF"/>
                </a:solidFill>
                <a:latin typeface="Bookman Old Style" panose="02050604050505020204" pitchFamily="18" charset="0"/>
                <a:ea typeface="Overpass Bold" pitchFamily="34" charset="-122"/>
                <a:cs typeface="Overpass Bold" pitchFamily="34" charset="-120"/>
              </a:rPr>
              <a:t>Visualizations</a:t>
            </a:r>
            <a:endParaRPr lang="en-US" dirty="0">
              <a:latin typeface="Bookman Old Style" panose="02050604050505020204" pitchFamily="18" charset="0"/>
            </a:endParaRPr>
          </a:p>
        </p:txBody>
      </p:sp>
      <p:sp>
        <p:nvSpPr>
          <p:cNvPr id="3" name="Text 1"/>
          <p:cNvSpPr/>
          <p:nvPr/>
        </p:nvSpPr>
        <p:spPr>
          <a:xfrm>
            <a:off x="504349" y="1036201"/>
            <a:ext cx="4255056" cy="254317"/>
          </a:xfrm>
          <a:prstGeom prst="rect">
            <a:avLst/>
          </a:prstGeom>
          <a:noFill/>
          <a:ln/>
        </p:spPr>
        <p:txBody>
          <a:bodyPr wrap="none" lIns="0" tIns="0" rIns="0" bIns="0" rtlCol="0" anchor="t"/>
          <a:lstStyle/>
          <a:p>
            <a:pPr marL="0" indent="0" algn="l">
              <a:lnSpc>
                <a:spcPts val="2000"/>
              </a:lnSpc>
              <a:buNone/>
            </a:pPr>
            <a:r>
              <a:rPr lang="en-US" b="1" kern="0" spc="-48" dirty="0">
                <a:solidFill>
                  <a:srgbClr val="FFFFFF"/>
                </a:solidFill>
                <a:latin typeface="Bookman Old Style" panose="02050604050505020204" pitchFamily="18" charset="0"/>
                <a:ea typeface="Overpass Bold" pitchFamily="34" charset="-122"/>
                <a:cs typeface="Overpass Bold" pitchFamily="34" charset="-120"/>
              </a:rPr>
              <a:t>Impact of Crime Rates on Property Sale Amount</a:t>
            </a:r>
            <a:endParaRPr lang="en-US" dirty="0">
              <a:latin typeface="Bookman Old Style" panose="02050604050505020204" pitchFamily="18" charset="0"/>
            </a:endParaRPr>
          </a:p>
        </p:txBody>
      </p:sp>
      <p:sp>
        <p:nvSpPr>
          <p:cNvPr id="4" name="Text 2"/>
          <p:cNvSpPr/>
          <p:nvPr/>
        </p:nvSpPr>
        <p:spPr>
          <a:xfrm>
            <a:off x="504349" y="1636276"/>
            <a:ext cx="7054215" cy="230505"/>
          </a:xfrm>
          <a:prstGeom prst="rect">
            <a:avLst/>
          </a:prstGeom>
          <a:noFill/>
          <a:ln/>
        </p:spPr>
        <p:txBody>
          <a:bodyPr wrap="none" lIns="0" tIns="0" rIns="0" bIns="0" rtlCol="0" anchor="t"/>
          <a:lstStyle/>
          <a:p>
            <a:pPr marL="0" indent="0" algn="l">
              <a:lnSpc>
                <a:spcPts val="1800"/>
              </a:lnSpc>
              <a:buNone/>
            </a:pPr>
            <a:endParaRPr lang="en-US" dirty="0">
              <a:latin typeface="Bookman Old Style" panose="02050604050505020204" pitchFamily="18" charset="0"/>
            </a:endParaRPr>
          </a:p>
        </p:txBody>
      </p:sp>
      <p:pic>
        <p:nvPicPr>
          <p:cNvPr id="5" name="Image 0" descr="preencoded.png"/>
          <p:cNvPicPr>
            <a:picLocks noChangeAspect="1"/>
          </p:cNvPicPr>
          <p:nvPr/>
        </p:nvPicPr>
        <p:blipFill>
          <a:blip r:embed="rId3"/>
          <a:stretch>
            <a:fillRect/>
          </a:stretch>
        </p:blipFill>
        <p:spPr>
          <a:xfrm>
            <a:off x="1200318" y="1431874"/>
            <a:ext cx="5662275" cy="3134861"/>
          </a:xfrm>
          <a:prstGeom prst="rect">
            <a:avLst/>
          </a:prstGeom>
        </p:spPr>
      </p:pic>
      <p:sp>
        <p:nvSpPr>
          <p:cNvPr id="6" name="Text 3"/>
          <p:cNvSpPr/>
          <p:nvPr/>
        </p:nvSpPr>
        <p:spPr>
          <a:xfrm>
            <a:off x="7315200" y="1431874"/>
            <a:ext cx="6818352" cy="434907"/>
          </a:xfrm>
          <a:prstGeom prst="rect">
            <a:avLst/>
          </a:prstGeom>
          <a:noFill/>
          <a:ln/>
        </p:spPr>
        <p:txBody>
          <a:bodyPr wrap="none" lIns="0" tIns="0" rIns="0" bIns="0" rtlCol="0" anchor="t"/>
          <a:lstStyle/>
          <a:p>
            <a:pPr marL="0" indent="0" algn="l">
              <a:lnSpc>
                <a:spcPts val="1800"/>
              </a:lnSpc>
              <a:buNone/>
            </a:pPr>
            <a:r>
              <a:rPr lang="en-US" b="1" dirty="0">
                <a:solidFill>
                  <a:srgbClr val="E5E0DF"/>
                </a:solidFill>
                <a:latin typeface="Bookman Old Style" panose="02050604050505020204" pitchFamily="18" charset="0"/>
                <a:ea typeface="Overpass" pitchFamily="34" charset="-122"/>
                <a:cs typeface="Overpass" pitchFamily="34" charset="-120"/>
              </a:rPr>
              <a:t>Crime Impact on Sales Activity</a:t>
            </a:r>
            <a:endParaRPr lang="en-US" dirty="0">
              <a:latin typeface="Bookman Old Style" panose="02050604050505020204" pitchFamily="18" charset="0"/>
            </a:endParaRPr>
          </a:p>
        </p:txBody>
      </p:sp>
      <p:sp>
        <p:nvSpPr>
          <p:cNvPr id="7" name="Text 4"/>
          <p:cNvSpPr/>
          <p:nvPr/>
        </p:nvSpPr>
        <p:spPr>
          <a:xfrm>
            <a:off x="7917656" y="1996440"/>
            <a:ext cx="6215896" cy="461010"/>
          </a:xfrm>
          <a:prstGeom prst="rect">
            <a:avLst/>
          </a:prstGeom>
          <a:noFill/>
          <a:ln/>
        </p:spPr>
        <p:txBody>
          <a:bodyPr wrap="square" lIns="0" tIns="0" rIns="0" bIns="0" rtlCol="0" anchor="t"/>
          <a:lstStyle/>
          <a:p>
            <a:pPr marL="342900" indent="-342900" algn="l">
              <a:lnSpc>
                <a:spcPts val="1800"/>
              </a:lnSpc>
              <a:buSzPct val="100000"/>
              <a:buChar char="•"/>
            </a:pPr>
            <a:r>
              <a:rPr lang="en-US" dirty="0">
                <a:solidFill>
                  <a:srgbClr val="E5E0DF"/>
                </a:solidFill>
                <a:latin typeface="Bookman Old Style" panose="02050604050505020204" pitchFamily="18" charset="0"/>
                <a:ea typeface="Overpass" pitchFamily="34" charset="-122"/>
                <a:cs typeface="Overpass" pitchFamily="34" charset="-120"/>
              </a:rPr>
              <a:t>Crime rates showed moderate influence on </a:t>
            </a:r>
            <a:r>
              <a:rPr lang="en-US" i="1" dirty="0">
                <a:solidFill>
                  <a:srgbClr val="E5E0DF"/>
                </a:solidFill>
                <a:latin typeface="Bookman Old Style" panose="02050604050505020204" pitchFamily="18" charset="0"/>
                <a:ea typeface="Overpass" pitchFamily="34" charset="-122"/>
                <a:cs typeface="Overpass" pitchFamily="34" charset="-120"/>
              </a:rPr>
              <a:t>Sales Ratio</a:t>
            </a:r>
            <a:r>
              <a:rPr lang="en-US" dirty="0">
                <a:solidFill>
                  <a:srgbClr val="E5E0DF"/>
                </a:solidFill>
                <a:latin typeface="Bookman Old Style" panose="02050604050505020204" pitchFamily="18" charset="0"/>
                <a:ea typeface="Overpass" pitchFamily="34" charset="-122"/>
                <a:cs typeface="Overpass" pitchFamily="34" charset="-120"/>
              </a:rPr>
              <a:t> and </a:t>
            </a:r>
            <a:r>
              <a:rPr lang="en-US" i="1" dirty="0">
                <a:solidFill>
                  <a:srgbClr val="E5E0DF"/>
                </a:solidFill>
                <a:latin typeface="Bookman Old Style" panose="02050604050505020204" pitchFamily="18" charset="0"/>
                <a:ea typeface="Overpass" pitchFamily="34" charset="-122"/>
                <a:cs typeface="Overpass" pitchFamily="34" charset="-120"/>
              </a:rPr>
              <a:t>Houses Sold</a:t>
            </a:r>
            <a:r>
              <a:rPr lang="en-US" dirty="0">
                <a:solidFill>
                  <a:srgbClr val="E5E0DF"/>
                </a:solidFill>
                <a:latin typeface="Bookman Old Style" panose="02050604050505020204" pitchFamily="18" charset="0"/>
                <a:ea typeface="Overpass" pitchFamily="34" charset="-122"/>
                <a:cs typeface="Overpass" pitchFamily="34" charset="-120"/>
              </a:rPr>
              <a:t> between 2009–2016.</a:t>
            </a:r>
            <a:endParaRPr lang="en-US" dirty="0">
              <a:latin typeface="Bookman Old Style" panose="02050604050505020204" pitchFamily="18" charset="0"/>
            </a:endParaRPr>
          </a:p>
        </p:txBody>
      </p:sp>
      <p:sp>
        <p:nvSpPr>
          <p:cNvPr id="8" name="Text 5"/>
          <p:cNvSpPr/>
          <p:nvPr/>
        </p:nvSpPr>
        <p:spPr>
          <a:xfrm>
            <a:off x="7917656" y="2507813"/>
            <a:ext cx="6215896" cy="230505"/>
          </a:xfrm>
          <a:prstGeom prst="rect">
            <a:avLst/>
          </a:prstGeom>
          <a:noFill/>
          <a:ln/>
        </p:spPr>
        <p:txBody>
          <a:bodyPr wrap="none" lIns="0" tIns="0" rIns="0" bIns="0" rtlCol="0" anchor="t"/>
          <a:lstStyle/>
          <a:p>
            <a:pPr marL="342900" indent="-342900" algn="l">
              <a:lnSpc>
                <a:spcPts val="1800"/>
              </a:lnSpc>
              <a:buSzPct val="100000"/>
              <a:buChar char="•"/>
            </a:pPr>
            <a:r>
              <a:rPr lang="en-US" dirty="0">
                <a:solidFill>
                  <a:srgbClr val="E5E0DF"/>
                </a:solidFill>
                <a:latin typeface="Bookman Old Style" panose="02050604050505020204" pitchFamily="18" charset="0"/>
                <a:ea typeface="Overpass" pitchFamily="34" charset="-122"/>
                <a:cs typeface="Overpass" pitchFamily="34" charset="-120"/>
              </a:rPr>
              <a:t>After 2016, crime impact declined, indicating increasing buyer sensitivity.</a:t>
            </a:r>
            <a:endParaRPr lang="en-US" dirty="0">
              <a:latin typeface="Bookman Old Style" panose="02050604050505020204" pitchFamily="18" charset="0"/>
            </a:endParaRPr>
          </a:p>
        </p:txBody>
      </p:sp>
      <p:sp>
        <p:nvSpPr>
          <p:cNvPr id="9" name="Text 6"/>
          <p:cNvSpPr/>
          <p:nvPr/>
        </p:nvSpPr>
        <p:spPr>
          <a:xfrm>
            <a:off x="7917656" y="2788682"/>
            <a:ext cx="6215896" cy="230505"/>
          </a:xfrm>
          <a:prstGeom prst="rect">
            <a:avLst/>
          </a:prstGeom>
          <a:noFill/>
          <a:ln/>
        </p:spPr>
        <p:txBody>
          <a:bodyPr wrap="none" lIns="0" tIns="0" rIns="0" bIns="0" rtlCol="0" anchor="t"/>
          <a:lstStyle/>
          <a:p>
            <a:pPr marL="342900" indent="-342900" algn="l">
              <a:lnSpc>
                <a:spcPts val="1800"/>
              </a:lnSpc>
              <a:buSzPct val="100000"/>
              <a:buChar char="•"/>
            </a:pPr>
            <a:r>
              <a:rPr lang="en-US" dirty="0">
                <a:solidFill>
                  <a:srgbClr val="E5E0DF"/>
                </a:solidFill>
                <a:latin typeface="Bookman Old Style" panose="02050604050505020204" pitchFamily="18" charset="0"/>
                <a:ea typeface="Overpass" pitchFamily="34" charset="-122"/>
                <a:cs typeface="Overpass" pitchFamily="34" charset="-120"/>
              </a:rPr>
              <a:t>Total crime counts had a slightly stronger effect than crime per population.</a:t>
            </a:r>
            <a:endParaRPr lang="en-US" dirty="0">
              <a:latin typeface="Bookman Old Style" panose="02050604050505020204" pitchFamily="18" charset="0"/>
            </a:endParaRPr>
          </a:p>
        </p:txBody>
      </p:sp>
      <p:sp>
        <p:nvSpPr>
          <p:cNvPr id="10" name="Text 7"/>
          <p:cNvSpPr/>
          <p:nvPr/>
        </p:nvSpPr>
        <p:spPr>
          <a:xfrm>
            <a:off x="504349" y="4871770"/>
            <a:ext cx="4119920" cy="230505"/>
          </a:xfrm>
          <a:prstGeom prst="rect">
            <a:avLst/>
          </a:prstGeom>
          <a:noFill/>
          <a:ln/>
        </p:spPr>
        <p:txBody>
          <a:bodyPr wrap="none" lIns="0" tIns="0" rIns="0" bIns="0" rtlCol="0" anchor="t"/>
          <a:lstStyle/>
          <a:p>
            <a:pPr marL="0" indent="0" algn="l">
              <a:lnSpc>
                <a:spcPts val="1800"/>
              </a:lnSpc>
              <a:buNone/>
            </a:pPr>
            <a:r>
              <a:rPr lang="en-US" b="1" dirty="0">
                <a:solidFill>
                  <a:srgbClr val="E5E0DF"/>
                </a:solidFill>
                <a:latin typeface="Bookman Old Style" panose="02050604050505020204" pitchFamily="18" charset="0"/>
                <a:ea typeface="Overpass" pitchFamily="34" charset="-122"/>
                <a:cs typeface="Overpass" pitchFamily="34" charset="-120"/>
              </a:rPr>
              <a:t>Crime Impact on Property Values</a:t>
            </a:r>
            <a:endParaRPr lang="en-US" dirty="0">
              <a:latin typeface="Bookman Old Style" panose="02050604050505020204" pitchFamily="18" charset="0"/>
            </a:endParaRPr>
          </a:p>
        </p:txBody>
      </p:sp>
      <p:sp>
        <p:nvSpPr>
          <p:cNvPr id="11" name="Text 8"/>
          <p:cNvSpPr/>
          <p:nvPr/>
        </p:nvSpPr>
        <p:spPr>
          <a:xfrm>
            <a:off x="504349" y="5331853"/>
            <a:ext cx="4119920" cy="368618"/>
          </a:xfrm>
          <a:prstGeom prst="rect">
            <a:avLst/>
          </a:prstGeom>
          <a:noFill/>
          <a:ln/>
        </p:spPr>
        <p:txBody>
          <a:bodyPr wrap="square" lIns="0" tIns="0" rIns="0" bIns="0" rtlCol="0" anchor="t"/>
          <a:lstStyle/>
          <a:p>
            <a:pPr marL="342900" indent="-342900" algn="l">
              <a:lnSpc>
                <a:spcPts val="1800"/>
              </a:lnSpc>
              <a:buSzPct val="100000"/>
              <a:buChar char="•"/>
            </a:pPr>
            <a:r>
              <a:rPr lang="en-US" dirty="0">
                <a:solidFill>
                  <a:srgbClr val="E5E0DF"/>
                </a:solidFill>
                <a:latin typeface="Bookman Old Style" panose="02050604050505020204" pitchFamily="18" charset="0"/>
                <a:ea typeface="Overpass" pitchFamily="34" charset="-122"/>
                <a:cs typeface="Overpass" pitchFamily="34" charset="-120"/>
              </a:rPr>
              <a:t>Higher crime rates correlated with lower </a:t>
            </a:r>
            <a:r>
              <a:rPr lang="en-US" i="1" dirty="0">
                <a:solidFill>
                  <a:srgbClr val="E5E0DF"/>
                </a:solidFill>
                <a:latin typeface="Bookman Old Style" panose="02050604050505020204" pitchFamily="18" charset="0"/>
                <a:ea typeface="Overpass" pitchFamily="34" charset="-122"/>
                <a:cs typeface="Overpass" pitchFamily="34" charset="-120"/>
              </a:rPr>
              <a:t>Assessed Values</a:t>
            </a:r>
            <a:r>
              <a:rPr lang="en-US" dirty="0">
                <a:solidFill>
                  <a:srgbClr val="E5E0DF"/>
                </a:solidFill>
                <a:latin typeface="Bookman Old Style" panose="02050604050505020204" pitchFamily="18" charset="0"/>
                <a:ea typeface="Overpass" pitchFamily="34" charset="-122"/>
                <a:cs typeface="Overpass" pitchFamily="34" charset="-120"/>
              </a:rPr>
              <a:t> and </a:t>
            </a:r>
            <a:r>
              <a:rPr lang="en-US" i="1" dirty="0">
                <a:solidFill>
                  <a:srgbClr val="E5E0DF"/>
                </a:solidFill>
                <a:latin typeface="Bookman Old Style" panose="02050604050505020204" pitchFamily="18" charset="0"/>
                <a:ea typeface="Overpass" pitchFamily="34" charset="-122"/>
                <a:cs typeface="Overpass" pitchFamily="34" charset="-120"/>
              </a:rPr>
              <a:t>Sale Amounts</a:t>
            </a:r>
            <a:r>
              <a:rPr lang="en-US" dirty="0">
                <a:solidFill>
                  <a:srgbClr val="E5E0DF"/>
                </a:solidFill>
                <a:latin typeface="Bookman Old Style" panose="02050604050505020204" pitchFamily="18" charset="0"/>
                <a:ea typeface="Overpass" pitchFamily="34" charset="-122"/>
                <a:cs typeface="Overpass" pitchFamily="34" charset="-120"/>
              </a:rPr>
              <a:t> until 2015.</a:t>
            </a:r>
            <a:endParaRPr lang="en-US" dirty="0">
              <a:latin typeface="Bookman Old Style" panose="02050604050505020204" pitchFamily="18" charset="0"/>
            </a:endParaRPr>
          </a:p>
        </p:txBody>
      </p:sp>
      <p:sp>
        <p:nvSpPr>
          <p:cNvPr id="12" name="Text 9"/>
          <p:cNvSpPr/>
          <p:nvPr/>
        </p:nvSpPr>
        <p:spPr>
          <a:xfrm>
            <a:off x="504349" y="6120759"/>
            <a:ext cx="4119920" cy="184309"/>
          </a:xfrm>
          <a:prstGeom prst="rect">
            <a:avLst/>
          </a:prstGeom>
          <a:noFill/>
          <a:ln/>
        </p:spPr>
        <p:txBody>
          <a:bodyPr wrap="none" lIns="0" tIns="0" rIns="0" bIns="0" rtlCol="0" anchor="t"/>
          <a:lstStyle/>
          <a:p>
            <a:pPr marL="342900" indent="-342900" algn="l">
              <a:lnSpc>
                <a:spcPts val="1800"/>
              </a:lnSpc>
              <a:buSzPct val="100000"/>
              <a:buChar char="•"/>
            </a:pPr>
            <a:r>
              <a:rPr lang="en-US" dirty="0">
                <a:solidFill>
                  <a:srgbClr val="E5E0DF"/>
                </a:solidFill>
                <a:latin typeface="Bookman Old Style" panose="02050604050505020204" pitchFamily="18" charset="0"/>
                <a:ea typeface="Overpass" pitchFamily="34" charset="-122"/>
                <a:cs typeface="Overpass" pitchFamily="34" charset="-120"/>
              </a:rPr>
              <a:t>A sharp drop in crime impact after </a:t>
            </a:r>
            <a:br>
              <a:rPr lang="en-US" dirty="0">
                <a:solidFill>
                  <a:srgbClr val="E5E0DF"/>
                </a:solidFill>
                <a:latin typeface="Bookman Old Style" panose="02050604050505020204" pitchFamily="18" charset="0"/>
                <a:ea typeface="Overpass" pitchFamily="34" charset="-122"/>
                <a:cs typeface="Overpass" pitchFamily="34" charset="-120"/>
              </a:rPr>
            </a:br>
            <a:r>
              <a:rPr lang="en-US" dirty="0">
                <a:solidFill>
                  <a:srgbClr val="E5E0DF"/>
                </a:solidFill>
                <a:latin typeface="Bookman Old Style" panose="02050604050505020204" pitchFamily="18" charset="0"/>
                <a:ea typeface="Overpass" pitchFamily="34" charset="-122"/>
                <a:cs typeface="Overpass" pitchFamily="34" charset="-120"/>
              </a:rPr>
              <a:t>2016 suggests market stabilization.</a:t>
            </a:r>
            <a:endParaRPr lang="en-US" dirty="0">
              <a:latin typeface="Bookman Old Style" panose="02050604050505020204" pitchFamily="18" charset="0"/>
            </a:endParaRPr>
          </a:p>
        </p:txBody>
      </p:sp>
      <p:sp>
        <p:nvSpPr>
          <p:cNvPr id="13" name="Text 10"/>
          <p:cNvSpPr/>
          <p:nvPr/>
        </p:nvSpPr>
        <p:spPr>
          <a:xfrm>
            <a:off x="504349" y="6679049"/>
            <a:ext cx="4119920" cy="368618"/>
          </a:xfrm>
          <a:prstGeom prst="rect">
            <a:avLst/>
          </a:prstGeom>
          <a:noFill/>
          <a:ln/>
        </p:spPr>
        <p:txBody>
          <a:bodyPr wrap="square" lIns="0" tIns="0" rIns="0" bIns="0" rtlCol="0" anchor="t"/>
          <a:lstStyle/>
          <a:p>
            <a:pPr marL="342900" indent="-342900" algn="l">
              <a:lnSpc>
                <a:spcPts val="1800"/>
              </a:lnSpc>
              <a:buSzPct val="100000"/>
              <a:buChar char="•"/>
            </a:pPr>
            <a:r>
              <a:rPr lang="en-US" dirty="0">
                <a:solidFill>
                  <a:srgbClr val="E5E0DF"/>
                </a:solidFill>
                <a:latin typeface="Bookman Old Style" panose="02050604050505020204" pitchFamily="18" charset="0"/>
                <a:ea typeface="Overpass" pitchFamily="34" charset="-122"/>
                <a:cs typeface="Overpass" pitchFamily="34" charset="-120"/>
              </a:rPr>
              <a:t>Total crimes influenced property values slightly more than normalized crime rates.</a:t>
            </a:r>
            <a:endParaRPr lang="en-US" dirty="0">
              <a:latin typeface="Bookman Old Style" panose="02050604050505020204" pitchFamily="18" charset="0"/>
            </a:endParaRPr>
          </a:p>
        </p:txBody>
      </p:sp>
      <p:pic>
        <p:nvPicPr>
          <p:cNvPr id="14" name="Image 1" descr="preencoded.png"/>
          <p:cNvPicPr>
            <a:picLocks noChangeAspect="1"/>
          </p:cNvPicPr>
          <p:nvPr/>
        </p:nvPicPr>
        <p:blipFill>
          <a:blip r:embed="rId4"/>
          <a:stretch>
            <a:fillRect/>
          </a:stretch>
        </p:blipFill>
        <p:spPr>
          <a:xfrm>
            <a:off x="7615676" y="4681061"/>
            <a:ext cx="6014281" cy="3343192"/>
          </a:xfrm>
          <a:prstGeom prst="rect">
            <a:avLst/>
          </a:prstGeom>
        </p:spPr>
      </p:pic>
      <p:sp>
        <p:nvSpPr>
          <p:cNvPr id="15" name="Text 11"/>
          <p:cNvSpPr/>
          <p:nvPr/>
        </p:nvSpPr>
        <p:spPr>
          <a:xfrm>
            <a:off x="504349" y="7411998"/>
            <a:ext cx="3390781" cy="423863"/>
          </a:xfrm>
          <a:prstGeom prst="rect">
            <a:avLst/>
          </a:prstGeom>
          <a:noFill/>
          <a:ln/>
        </p:spPr>
        <p:txBody>
          <a:bodyPr wrap="none" lIns="0" tIns="0" rIns="0" bIns="0" rtlCol="0" anchor="t"/>
          <a:lstStyle/>
          <a:p>
            <a:pPr marL="0" indent="0" algn="l">
              <a:lnSpc>
                <a:spcPts val="3300"/>
              </a:lnSpc>
              <a:buNone/>
            </a:pPr>
            <a:endParaRPr lang="en-US" dirty="0">
              <a:latin typeface="Bookman Old Style" panose="020506040505050202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93896" y="768429"/>
            <a:ext cx="4530447" cy="2671286"/>
          </a:xfrm>
          <a:prstGeom prst="rect">
            <a:avLst/>
          </a:prstGeom>
        </p:spPr>
      </p:pic>
      <p:sp>
        <p:nvSpPr>
          <p:cNvPr id="3" name="Text 0"/>
          <p:cNvSpPr/>
          <p:nvPr/>
        </p:nvSpPr>
        <p:spPr>
          <a:xfrm>
            <a:off x="693896" y="3662720"/>
            <a:ext cx="6516648" cy="951548"/>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5E0DF"/>
                </a:solidFill>
                <a:latin typeface="Bookman Old Style" panose="02050604050505020204" pitchFamily="18" charset="0"/>
                <a:ea typeface="Overpass" pitchFamily="34" charset="-122"/>
                <a:cs typeface="Overpass" pitchFamily="34" charset="-120"/>
              </a:rPr>
              <a:t>Correlation analysis shows that crime rates have </a:t>
            </a:r>
            <a:r>
              <a:rPr lang="en-US" sz="1550" b="1" dirty="0">
                <a:solidFill>
                  <a:srgbClr val="E5E0DF"/>
                </a:solidFill>
                <a:latin typeface="Bookman Old Style" panose="02050604050505020204" pitchFamily="18" charset="0"/>
                <a:ea typeface="Overpass" pitchFamily="34" charset="-122"/>
                <a:cs typeface="Overpass" pitchFamily="34" charset="-120"/>
              </a:rPr>
              <a:t>very weak direct relationships</a:t>
            </a:r>
            <a:r>
              <a:rPr lang="en-US" sz="1550" dirty="0">
                <a:solidFill>
                  <a:srgbClr val="E5E0DF"/>
                </a:solidFill>
                <a:latin typeface="Bookman Old Style" panose="02050604050505020204" pitchFamily="18" charset="0"/>
                <a:ea typeface="Overpass" pitchFamily="34" charset="-122"/>
                <a:cs typeface="Overpass" pitchFamily="34" charset="-120"/>
              </a:rPr>
              <a:t> with property sale amounts (correlation values around 0.01–0.02).</a:t>
            </a:r>
            <a:endParaRPr lang="en-US" sz="1550" dirty="0">
              <a:latin typeface="Bookman Old Style" panose="02050604050505020204" pitchFamily="18" charset="0"/>
            </a:endParaRPr>
          </a:p>
        </p:txBody>
      </p:sp>
      <p:sp>
        <p:nvSpPr>
          <p:cNvPr id="4" name="Text 1"/>
          <p:cNvSpPr/>
          <p:nvPr/>
        </p:nvSpPr>
        <p:spPr>
          <a:xfrm>
            <a:off x="693896" y="4683562"/>
            <a:ext cx="6516648" cy="951548"/>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5E0DF"/>
                </a:solidFill>
                <a:latin typeface="Bookman Old Style" panose="02050604050505020204" pitchFamily="18" charset="0"/>
                <a:ea typeface="Overpass" pitchFamily="34" charset="-122"/>
                <a:cs typeface="Overpass" pitchFamily="34" charset="-120"/>
              </a:rPr>
              <a:t>Feature importance analysis highlights that </a:t>
            </a:r>
            <a:r>
              <a:rPr lang="en-US" sz="1550" b="1" dirty="0">
                <a:solidFill>
                  <a:srgbClr val="E5E0DF"/>
                </a:solidFill>
                <a:latin typeface="Bookman Old Style" panose="02050604050505020204" pitchFamily="18" charset="0"/>
                <a:ea typeface="Overpass" pitchFamily="34" charset="-122"/>
                <a:cs typeface="Overpass" pitchFamily="34" charset="-120"/>
              </a:rPr>
              <a:t>Burglary</a:t>
            </a:r>
            <a:r>
              <a:rPr lang="en-US" sz="1550" dirty="0">
                <a:solidFill>
                  <a:srgbClr val="E5E0DF"/>
                </a:solidFill>
                <a:latin typeface="Bookman Old Style" panose="02050604050505020204" pitchFamily="18" charset="0"/>
                <a:ea typeface="Overpass" pitchFamily="34" charset="-122"/>
                <a:cs typeface="Overpass" pitchFamily="34" charset="-120"/>
              </a:rPr>
              <a:t>, </a:t>
            </a:r>
            <a:r>
              <a:rPr lang="en-US" sz="1550" b="1" dirty="0">
                <a:solidFill>
                  <a:srgbClr val="E5E0DF"/>
                </a:solidFill>
                <a:latin typeface="Bookman Old Style" panose="02050604050505020204" pitchFamily="18" charset="0"/>
                <a:ea typeface="Overpass" pitchFamily="34" charset="-122"/>
                <a:cs typeface="Overpass" pitchFamily="34" charset="-120"/>
              </a:rPr>
              <a:t>Total Property Crime</a:t>
            </a:r>
            <a:r>
              <a:rPr lang="en-US" sz="1550" dirty="0">
                <a:solidFill>
                  <a:srgbClr val="E5E0DF"/>
                </a:solidFill>
                <a:latin typeface="Bookman Old Style" panose="02050604050505020204" pitchFamily="18" charset="0"/>
                <a:ea typeface="Overpass" pitchFamily="34" charset="-122"/>
                <a:cs typeface="Overpass" pitchFamily="34" charset="-120"/>
              </a:rPr>
              <a:t>, and </a:t>
            </a:r>
            <a:r>
              <a:rPr lang="en-US" sz="1550" b="1" dirty="0">
                <a:solidFill>
                  <a:srgbClr val="E5E0DF"/>
                </a:solidFill>
                <a:latin typeface="Bookman Old Style" panose="02050604050505020204" pitchFamily="18" charset="0"/>
                <a:ea typeface="Overpass" pitchFamily="34" charset="-122"/>
                <a:cs typeface="Overpass" pitchFamily="34" charset="-120"/>
              </a:rPr>
              <a:t>Larceny</a:t>
            </a:r>
            <a:r>
              <a:rPr lang="en-US" sz="1550" dirty="0">
                <a:solidFill>
                  <a:srgbClr val="E5E0DF"/>
                </a:solidFill>
                <a:latin typeface="Bookman Old Style" panose="02050604050505020204" pitchFamily="18" charset="0"/>
                <a:ea typeface="Overpass" pitchFamily="34" charset="-122"/>
                <a:cs typeface="Overpass" pitchFamily="34" charset="-120"/>
              </a:rPr>
              <a:t> have a </a:t>
            </a:r>
            <a:r>
              <a:rPr lang="en-US" sz="1550" b="1" dirty="0">
                <a:solidFill>
                  <a:srgbClr val="E5E0DF"/>
                </a:solidFill>
                <a:latin typeface="Bookman Old Style" panose="02050604050505020204" pitchFamily="18" charset="0"/>
                <a:ea typeface="Overpass" pitchFamily="34" charset="-122"/>
                <a:cs typeface="Overpass" pitchFamily="34" charset="-120"/>
              </a:rPr>
              <a:t>greater influence</a:t>
            </a:r>
            <a:r>
              <a:rPr lang="en-US" sz="1550" dirty="0">
                <a:solidFill>
                  <a:srgbClr val="E5E0DF"/>
                </a:solidFill>
                <a:latin typeface="Bookman Old Style" panose="02050604050505020204" pitchFamily="18" charset="0"/>
                <a:ea typeface="Overpass" pitchFamily="34" charset="-122"/>
                <a:cs typeface="Overpass" pitchFamily="34" charset="-120"/>
              </a:rPr>
              <a:t> on property sale prices compared to other crimes.</a:t>
            </a:r>
            <a:endParaRPr lang="en-US" sz="1550" dirty="0">
              <a:latin typeface="Bookman Old Style" panose="02050604050505020204" pitchFamily="18" charset="0"/>
            </a:endParaRPr>
          </a:p>
        </p:txBody>
      </p:sp>
      <p:sp>
        <p:nvSpPr>
          <p:cNvPr id="5" name="Text 2"/>
          <p:cNvSpPr/>
          <p:nvPr/>
        </p:nvSpPr>
        <p:spPr>
          <a:xfrm>
            <a:off x="693896" y="5813465"/>
            <a:ext cx="6516648" cy="317183"/>
          </a:xfrm>
          <a:prstGeom prst="rect">
            <a:avLst/>
          </a:prstGeom>
          <a:noFill/>
          <a:ln/>
        </p:spPr>
        <p:txBody>
          <a:bodyPr wrap="none" lIns="0" tIns="0" rIns="0" bIns="0" rtlCol="0" anchor="t"/>
          <a:lstStyle/>
          <a:p>
            <a:pPr marL="0" indent="0" algn="l">
              <a:lnSpc>
                <a:spcPts val="2450"/>
              </a:lnSpc>
              <a:buNone/>
            </a:pPr>
            <a:endParaRPr lang="en-US" sz="1550" dirty="0">
              <a:latin typeface="Bookman Old Style" panose="02050604050505020204" pitchFamily="18" charset="0"/>
            </a:endParaRPr>
          </a:p>
        </p:txBody>
      </p:sp>
      <p:pic>
        <p:nvPicPr>
          <p:cNvPr id="6" name="Image 1" descr="preencoded.png"/>
          <p:cNvPicPr>
            <a:picLocks noChangeAspect="1"/>
          </p:cNvPicPr>
          <p:nvPr/>
        </p:nvPicPr>
        <p:blipFill>
          <a:blip r:embed="rId4"/>
          <a:stretch>
            <a:fillRect/>
          </a:stretch>
        </p:blipFill>
        <p:spPr>
          <a:xfrm>
            <a:off x="7701796" y="768429"/>
            <a:ext cx="5007293" cy="4474369"/>
          </a:xfrm>
          <a:prstGeom prst="rect">
            <a:avLst/>
          </a:prstGeom>
        </p:spPr>
      </p:pic>
      <p:sp>
        <p:nvSpPr>
          <p:cNvPr id="7" name="Text 3"/>
          <p:cNvSpPr/>
          <p:nvPr/>
        </p:nvSpPr>
        <p:spPr>
          <a:xfrm>
            <a:off x="7701796" y="5465802"/>
            <a:ext cx="6242209" cy="1268730"/>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E5E0DF"/>
                </a:solidFill>
                <a:latin typeface="Bookman Old Style" panose="02050604050505020204" pitchFamily="18" charset="0"/>
                <a:ea typeface="Overpass" pitchFamily="34" charset="-122"/>
                <a:cs typeface="Overpass" pitchFamily="34" charset="-120"/>
              </a:rPr>
              <a:t>Key Takeaway:</a:t>
            </a:r>
            <a:r>
              <a:rPr lang="en-US" sz="1550" dirty="0">
                <a:solidFill>
                  <a:srgbClr val="E5E0DF"/>
                </a:solidFill>
                <a:latin typeface="Bookman Old Style" panose="02050604050505020204" pitchFamily="18" charset="0"/>
                <a:ea typeface="Overpass" pitchFamily="34" charset="-122"/>
                <a:cs typeface="Overpass" pitchFamily="34" charset="-120"/>
              </a:rPr>
              <a:t> While crime rates individually show weak correlations, certain crimes like Burglary have a </a:t>
            </a:r>
            <a:r>
              <a:rPr lang="en-US" sz="1550" b="1" dirty="0">
                <a:solidFill>
                  <a:srgbClr val="E5E0DF"/>
                </a:solidFill>
                <a:latin typeface="Bookman Old Style" panose="02050604050505020204" pitchFamily="18" charset="0"/>
                <a:ea typeface="Overpass" pitchFamily="34" charset="-122"/>
                <a:cs typeface="Overpass" pitchFamily="34" charset="-120"/>
              </a:rPr>
              <a:t>more significant indirect impact</a:t>
            </a:r>
            <a:r>
              <a:rPr lang="en-US" sz="1550" dirty="0">
                <a:solidFill>
                  <a:srgbClr val="E5E0DF"/>
                </a:solidFill>
                <a:latin typeface="Bookman Old Style" panose="02050604050505020204" pitchFamily="18" charset="0"/>
                <a:ea typeface="Overpass" pitchFamily="34" charset="-122"/>
                <a:cs typeface="Overpass" pitchFamily="34" charset="-120"/>
              </a:rPr>
              <a:t> on housing prices when evaluated through machine learning models.</a:t>
            </a:r>
            <a:endParaRPr lang="en-US" sz="1550" dirty="0">
              <a:latin typeface="Bookman Old Style" panose="02050604050505020204" pitchFamily="18" charset="0"/>
            </a:endParaRPr>
          </a:p>
        </p:txBody>
      </p:sp>
      <p:sp>
        <p:nvSpPr>
          <p:cNvPr id="8" name="Text 4"/>
          <p:cNvSpPr/>
          <p:nvPr/>
        </p:nvSpPr>
        <p:spPr>
          <a:xfrm>
            <a:off x="693896" y="7101126"/>
            <a:ext cx="4665226" cy="583049"/>
          </a:xfrm>
          <a:prstGeom prst="rect">
            <a:avLst/>
          </a:prstGeom>
          <a:noFill/>
          <a:ln/>
        </p:spPr>
        <p:txBody>
          <a:bodyPr wrap="none" lIns="0" tIns="0" rIns="0" bIns="0" rtlCol="0" anchor="t"/>
          <a:lstStyle/>
          <a:p>
            <a:pPr marL="0" indent="0" algn="l">
              <a:lnSpc>
                <a:spcPts val="4550"/>
              </a:lnSpc>
              <a:buNone/>
            </a:pPr>
            <a:endParaRPr lang="en-US" sz="3650" dirty="0">
              <a:latin typeface="Bookman Old Style" panose="020506040505050202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1870</Words>
  <Application>Microsoft Office PowerPoint</Application>
  <PresentationFormat>Custom</PresentationFormat>
  <Paragraphs>264</Paragraphs>
  <Slides>25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Bookman Old Style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VenkataLakshmiParimala@outlook.com</cp:lastModifiedBy>
  <cp:revision>7</cp:revision>
  <dcterms:created xsi:type="dcterms:W3CDTF">2025-04-28T17:07:40Z</dcterms:created>
  <dcterms:modified xsi:type="dcterms:W3CDTF">2025-05-08T02:27:20Z</dcterms:modified>
</cp:coreProperties>
</file>